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tiff" ContentType="image/tif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60" r:id="rId3"/>
  </p:sldMasterIdLst>
  <p:notesMasterIdLst>
    <p:notesMasterId r:id="rId19"/>
  </p:notesMasterIdLst>
  <p:handoutMasterIdLst>
    <p:handoutMasterId r:id="rId20"/>
  </p:handoutMasterIdLst>
  <p:sldIdLst>
    <p:sldId id="256" r:id="rId4"/>
    <p:sldId id="257" r:id="rId5"/>
    <p:sldId id="271" r:id="rId6"/>
    <p:sldId id="273" r:id="rId7"/>
    <p:sldId id="277" r:id="rId8"/>
    <p:sldId id="278" r:id="rId9"/>
    <p:sldId id="272" r:id="rId10"/>
    <p:sldId id="270" r:id="rId11"/>
    <p:sldId id="274" r:id="rId12"/>
    <p:sldId id="275" r:id="rId13"/>
    <p:sldId id="276" r:id="rId14"/>
    <p:sldId id="269" r:id="rId15"/>
    <p:sldId id="280" r:id="rId16"/>
    <p:sldId id="279" r:id="rId17"/>
    <p:sldId id="28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4650" autoAdjust="0"/>
  </p:normalViewPr>
  <p:slideViewPr>
    <p:cSldViewPr>
      <p:cViewPr varScale="1">
        <p:scale>
          <a:sx n="97" d="100"/>
          <a:sy n="97" d="100"/>
        </p:scale>
        <p:origin x="-14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3180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A54.00002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8B22BD-7D84-4923-B611-911B894AFE1E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264A0-78B2-4052-AAED-F4CE92670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A54.00002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07C7C-6E15-424F-BA8F-6AE3A588CED7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1607C-4A5B-4753-8C0D-B5DF993A5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1607C-4A5B-4753-8C0D-B5DF993A5B1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A54.00002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1607C-4A5B-4753-8C0D-B5DF993A5B1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A54.00002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1607C-4A5B-4753-8C0D-B5DF993A5B1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A54.00002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1607C-4A5B-4753-8C0D-B5DF993A5B1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A54.00002</a:t>
            </a: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1607C-4A5B-4753-8C0D-B5DF993A5B1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A54.00002</a:t>
            </a: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1607C-4A5B-4753-8C0D-B5DF993A5B1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A54.00002</a:t>
            </a: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1607C-4A5B-4753-8C0D-B5DF993A5B1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A54.00002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1607C-4A5B-4753-8C0D-B5DF993A5B1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A54.00002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1607C-4A5B-4753-8C0D-B5DF993A5B1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A54.00002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1607C-4A5B-4753-8C0D-B5DF993A5B1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A54.00002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1607C-4A5B-4753-8C0D-B5DF993A5B1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A54.00002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1607C-4A5B-4753-8C0D-B5DF993A5B1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A54.00002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1607C-4A5B-4753-8C0D-B5DF993A5B1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A54.00002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1607C-4A5B-4753-8C0D-B5DF993A5B1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A54.00002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1607C-4A5B-4753-8C0D-B5DF993A5B1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A54.00002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00800"/>
            <a:ext cx="7772400" cy="365125"/>
          </a:xfrm>
        </p:spPr>
        <p:txBody>
          <a:bodyPr/>
          <a:lstStyle>
            <a:lvl1pPr>
              <a:defRPr sz="1600" baseline="0"/>
            </a:lvl1pPr>
          </a:lstStyle>
          <a:p>
            <a:r>
              <a:rPr lang="en-US" dirty="0" smtClean="0"/>
              <a:t>S25  7  </a:t>
            </a:r>
            <a:r>
              <a:rPr lang="en-US" dirty="0" err="1" smtClean="0"/>
              <a:t>Harshman</a:t>
            </a:r>
            <a:r>
              <a:rPr lang="en-US" dirty="0" smtClean="0"/>
              <a:t> - </a:t>
            </a:r>
            <a:r>
              <a:rPr lang="en-US" dirty="0" err="1" smtClean="0"/>
              <a:t>Fiory</a:t>
            </a:r>
            <a:r>
              <a:rPr lang="en-US" dirty="0" smtClean="0"/>
              <a:t>  Optimal High-</a:t>
            </a:r>
            <a:r>
              <a:rPr lang="en-US" i="1" dirty="0" smtClean="0"/>
              <a:t>T</a:t>
            </a:r>
            <a:r>
              <a:rPr lang="en-US" baseline="-25000" dirty="0" smtClean="0"/>
              <a:t>C</a:t>
            </a:r>
            <a:r>
              <a:rPr lang="en-US" dirty="0" smtClean="0"/>
              <a:t>  Superconductivity in Cs</a:t>
            </a:r>
            <a:r>
              <a:rPr lang="en-US" baseline="-25000" dirty="0" smtClean="0"/>
              <a:t>3</a:t>
            </a:r>
            <a:r>
              <a:rPr lang="en-US" dirty="0" smtClean="0"/>
              <a:t>C60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</p:spPr>
        <p:txBody>
          <a:bodyPr/>
          <a:lstStyle>
            <a:lvl1pPr>
              <a:defRPr sz="1600" baseline="0"/>
            </a:lvl1pPr>
          </a:lstStyle>
          <a:p>
            <a:fld id="{0EE520CA-6030-4B45-B06D-1C937E3BF5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14AC59-9BBA-4054-9B34-D0E87F1F0C7D}" type="datetime1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S25.00007  </a:t>
            </a:r>
            <a:r>
              <a:rPr lang="en-US" dirty="0" err="1" smtClean="0"/>
              <a:t>Harshman</a:t>
            </a:r>
            <a:r>
              <a:rPr lang="en-US" dirty="0" smtClean="0"/>
              <a:t> - </a:t>
            </a:r>
            <a:r>
              <a:rPr lang="en-US" dirty="0" err="1" smtClean="0"/>
              <a:t>Fiory</a:t>
            </a:r>
            <a:r>
              <a:rPr lang="en-US" dirty="0" smtClean="0"/>
              <a:t>  Optimal High-</a:t>
            </a:r>
            <a:r>
              <a:rPr lang="en-US" i="1" dirty="0" smtClean="0"/>
              <a:t>T</a:t>
            </a:r>
            <a:r>
              <a:rPr lang="en-US" baseline="-25000" dirty="0" smtClean="0"/>
              <a:t>C</a:t>
            </a:r>
            <a:r>
              <a:rPr lang="en-US" dirty="0" smtClean="0"/>
              <a:t>  Superconductivity in Cs</a:t>
            </a:r>
            <a:r>
              <a:rPr lang="en-US" baseline="-25000" dirty="0" smtClean="0"/>
              <a:t>3</a:t>
            </a:r>
            <a:r>
              <a:rPr lang="en-US" dirty="0" smtClean="0"/>
              <a:t>C60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20CA-6030-4B45-B06D-1C937E3BF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4CE753-41C6-410E-BB1A-85D4CC64DB11}" type="datetime1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S25.00007  </a:t>
            </a:r>
            <a:r>
              <a:rPr lang="en-US" dirty="0" err="1" smtClean="0"/>
              <a:t>Harshman</a:t>
            </a:r>
            <a:r>
              <a:rPr lang="en-US" dirty="0" smtClean="0"/>
              <a:t> - </a:t>
            </a:r>
            <a:r>
              <a:rPr lang="en-US" dirty="0" err="1" smtClean="0"/>
              <a:t>Fiory</a:t>
            </a:r>
            <a:r>
              <a:rPr lang="en-US" dirty="0" smtClean="0"/>
              <a:t>  Optimal High-</a:t>
            </a:r>
            <a:r>
              <a:rPr lang="en-US" i="1" dirty="0" smtClean="0"/>
              <a:t>T</a:t>
            </a:r>
            <a:r>
              <a:rPr lang="en-US" baseline="-25000" dirty="0" smtClean="0"/>
              <a:t>C</a:t>
            </a:r>
            <a:r>
              <a:rPr lang="en-US" dirty="0" smtClean="0"/>
              <a:t>  Superconductivity in Cs</a:t>
            </a:r>
            <a:r>
              <a:rPr lang="en-US" baseline="-25000" dirty="0" smtClean="0"/>
              <a:t>3</a:t>
            </a:r>
            <a:r>
              <a:rPr lang="en-US" dirty="0" smtClean="0"/>
              <a:t>C60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20CA-6030-4B45-B06D-1C937E3BF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647A-7618-429E-804E-655305916E8D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8256-36B3-44E8-A4DA-48CE08BE0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647A-7618-429E-804E-655305916E8D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8256-36B3-44E8-A4DA-48CE08BE0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647A-7618-429E-804E-655305916E8D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8256-36B3-44E8-A4DA-48CE08BE0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647A-7618-429E-804E-655305916E8D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8256-36B3-44E8-A4DA-48CE08BE0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647A-7618-429E-804E-655305916E8D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8256-36B3-44E8-A4DA-48CE08BE0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647A-7618-429E-804E-655305916E8D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8256-36B3-44E8-A4DA-48CE08BE0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647A-7618-429E-804E-655305916E8D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8256-36B3-44E8-A4DA-48CE08BE0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647A-7618-429E-804E-655305916E8D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8256-36B3-44E8-A4DA-48CE08BE0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56350"/>
            <a:ext cx="7391400" cy="365125"/>
          </a:xfrm>
        </p:spPr>
        <p:txBody>
          <a:bodyPr/>
          <a:lstStyle>
            <a:lvl1pPr>
              <a:defRPr sz="1400" baseline="0"/>
            </a:lvl1pPr>
          </a:lstStyle>
          <a:p>
            <a:r>
              <a:rPr lang="en-US" dirty="0" smtClean="0"/>
              <a:t>S25.00007  </a:t>
            </a:r>
            <a:r>
              <a:rPr lang="en-US" dirty="0" err="1" smtClean="0"/>
              <a:t>Harshman</a:t>
            </a:r>
            <a:r>
              <a:rPr lang="en-US" dirty="0" smtClean="0"/>
              <a:t> - </a:t>
            </a:r>
            <a:r>
              <a:rPr lang="en-US" dirty="0" err="1" smtClean="0"/>
              <a:t>Fiory</a:t>
            </a:r>
            <a:r>
              <a:rPr lang="en-US" dirty="0" smtClean="0"/>
              <a:t>  Optimal High-</a:t>
            </a:r>
            <a:r>
              <a:rPr lang="en-US" i="1" dirty="0" smtClean="0"/>
              <a:t>T</a:t>
            </a:r>
            <a:r>
              <a:rPr lang="en-US" baseline="-25000" dirty="0" smtClean="0"/>
              <a:t>C</a:t>
            </a:r>
            <a:r>
              <a:rPr lang="en-US" dirty="0" smtClean="0"/>
              <a:t>  Superconductivity in Cs</a:t>
            </a:r>
            <a:r>
              <a:rPr lang="en-US" baseline="-25000" dirty="0" smtClean="0"/>
              <a:t>3</a:t>
            </a:r>
            <a:r>
              <a:rPr lang="en-US" dirty="0" smtClean="0"/>
              <a:t>C60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0EE520CA-6030-4B45-B06D-1C937E3BF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647A-7618-429E-804E-655305916E8D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8256-36B3-44E8-A4DA-48CE08BE0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647A-7618-429E-804E-655305916E8D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8256-36B3-44E8-A4DA-48CE08BE0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647A-7618-429E-804E-655305916E8D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8256-36B3-44E8-A4DA-48CE08BE0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FA0F-E8CD-4593-8C3C-E801DF781AC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0DD5-1D03-4D3C-9445-43FA26EF9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FA0F-E8CD-4593-8C3C-E801DF781AC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0DD5-1D03-4D3C-9445-43FA26EF9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FA0F-E8CD-4593-8C3C-E801DF781AC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0DD5-1D03-4D3C-9445-43FA26EF9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FA0F-E8CD-4593-8C3C-E801DF781AC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0DD5-1D03-4D3C-9445-43FA26EF9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FA0F-E8CD-4593-8C3C-E801DF781AC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0DD5-1D03-4D3C-9445-43FA26EF9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FA0F-E8CD-4593-8C3C-E801DF781AC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0DD5-1D03-4D3C-9445-43FA26EF9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FA0F-E8CD-4593-8C3C-E801DF781AC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0DD5-1D03-4D3C-9445-43FA26EF9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1AC35A-636B-462B-A6EE-B0D330855B8E}" type="datetime1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S25.00007  </a:t>
            </a:r>
            <a:r>
              <a:rPr lang="en-US" dirty="0" err="1" smtClean="0"/>
              <a:t>Harshman</a:t>
            </a:r>
            <a:r>
              <a:rPr lang="en-US" dirty="0" smtClean="0"/>
              <a:t> - </a:t>
            </a:r>
            <a:r>
              <a:rPr lang="en-US" dirty="0" err="1" smtClean="0"/>
              <a:t>Fiory</a:t>
            </a:r>
            <a:r>
              <a:rPr lang="en-US" dirty="0" smtClean="0"/>
              <a:t>  Optimal High-</a:t>
            </a:r>
            <a:r>
              <a:rPr lang="en-US" i="1" dirty="0" smtClean="0"/>
              <a:t>T</a:t>
            </a:r>
            <a:r>
              <a:rPr lang="en-US" baseline="-25000" dirty="0" smtClean="0"/>
              <a:t>C</a:t>
            </a:r>
            <a:r>
              <a:rPr lang="en-US" dirty="0" smtClean="0"/>
              <a:t>  Superconductivity in Cs</a:t>
            </a:r>
            <a:r>
              <a:rPr lang="en-US" baseline="-25000" dirty="0" smtClean="0"/>
              <a:t>3</a:t>
            </a:r>
            <a:r>
              <a:rPr lang="en-US" dirty="0" smtClean="0"/>
              <a:t>C60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20CA-6030-4B45-B06D-1C937E3BF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FA0F-E8CD-4593-8C3C-E801DF781AC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0DD5-1D03-4D3C-9445-43FA26EF9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FA0F-E8CD-4593-8C3C-E801DF781AC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0DD5-1D03-4D3C-9445-43FA26EF9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FA0F-E8CD-4593-8C3C-E801DF781AC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0DD5-1D03-4D3C-9445-43FA26EF9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FA0F-E8CD-4593-8C3C-E801DF781AC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0DD5-1D03-4D3C-9445-43FA26EF9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978D79-D8D4-4DE9-8739-2A35D96D0224}" type="datetime1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S25.00007  </a:t>
            </a:r>
            <a:r>
              <a:rPr lang="en-US" dirty="0" err="1" smtClean="0"/>
              <a:t>Harshman</a:t>
            </a:r>
            <a:r>
              <a:rPr lang="en-US" dirty="0" smtClean="0"/>
              <a:t> - </a:t>
            </a:r>
            <a:r>
              <a:rPr lang="en-US" dirty="0" err="1" smtClean="0"/>
              <a:t>Fiory</a:t>
            </a:r>
            <a:r>
              <a:rPr lang="en-US" dirty="0" smtClean="0"/>
              <a:t>  Optimal High-</a:t>
            </a:r>
            <a:r>
              <a:rPr lang="en-US" i="1" dirty="0" smtClean="0"/>
              <a:t>T</a:t>
            </a:r>
            <a:r>
              <a:rPr lang="en-US" baseline="-25000" dirty="0" smtClean="0"/>
              <a:t>C</a:t>
            </a:r>
            <a:r>
              <a:rPr lang="en-US" dirty="0" smtClean="0"/>
              <a:t>  Superconductivity in Cs</a:t>
            </a:r>
            <a:r>
              <a:rPr lang="en-US" baseline="-25000" dirty="0" smtClean="0"/>
              <a:t>3</a:t>
            </a:r>
            <a:r>
              <a:rPr lang="en-US" dirty="0" smtClean="0"/>
              <a:t>C60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20CA-6030-4B45-B06D-1C937E3BF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0975E2-E2B9-49C2-A9D6-6EA013178E5F}" type="datetime1">
              <a:rPr lang="en-US" smtClean="0"/>
              <a:pPr/>
              <a:t>3/17/2016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S25.00007  </a:t>
            </a:r>
            <a:r>
              <a:rPr lang="en-US" dirty="0" err="1" smtClean="0"/>
              <a:t>Harshman</a:t>
            </a:r>
            <a:r>
              <a:rPr lang="en-US" dirty="0" smtClean="0"/>
              <a:t> - </a:t>
            </a:r>
            <a:r>
              <a:rPr lang="en-US" dirty="0" err="1" smtClean="0"/>
              <a:t>Fiory</a:t>
            </a:r>
            <a:r>
              <a:rPr lang="en-US" dirty="0" smtClean="0"/>
              <a:t>  Optimal High-</a:t>
            </a:r>
            <a:r>
              <a:rPr lang="en-US" i="1" dirty="0" smtClean="0"/>
              <a:t>T</a:t>
            </a:r>
            <a:r>
              <a:rPr lang="en-US" baseline="-25000" dirty="0" smtClean="0"/>
              <a:t>C</a:t>
            </a:r>
            <a:r>
              <a:rPr lang="en-US" dirty="0" smtClean="0"/>
              <a:t>  Superconductivity in Cs</a:t>
            </a:r>
            <a:r>
              <a:rPr lang="en-US" baseline="-25000" dirty="0" smtClean="0"/>
              <a:t>3</a:t>
            </a:r>
            <a:r>
              <a:rPr lang="en-US" dirty="0" smtClean="0"/>
              <a:t>C60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20CA-6030-4B45-B06D-1C937E3BF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520987-23FB-4046-A7E0-986B2B9E80D2}" type="datetime1">
              <a:rPr lang="en-US" smtClean="0"/>
              <a:pPr/>
              <a:t>3/17/2016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S25.00007  </a:t>
            </a:r>
            <a:r>
              <a:rPr lang="en-US" dirty="0" err="1" smtClean="0"/>
              <a:t>Harshman</a:t>
            </a:r>
            <a:r>
              <a:rPr lang="en-US" dirty="0" smtClean="0"/>
              <a:t> - </a:t>
            </a:r>
            <a:r>
              <a:rPr lang="en-US" dirty="0" err="1" smtClean="0"/>
              <a:t>Fiory</a:t>
            </a:r>
            <a:r>
              <a:rPr lang="en-US" dirty="0" smtClean="0"/>
              <a:t>  Optimal High-</a:t>
            </a:r>
            <a:r>
              <a:rPr lang="en-US" i="1" dirty="0" smtClean="0"/>
              <a:t>T</a:t>
            </a:r>
            <a:r>
              <a:rPr lang="en-US" baseline="-25000" dirty="0" smtClean="0"/>
              <a:t>C</a:t>
            </a:r>
            <a:r>
              <a:rPr lang="en-US" dirty="0" smtClean="0"/>
              <a:t>  Superconductivity in Cs</a:t>
            </a:r>
            <a:r>
              <a:rPr lang="en-US" baseline="-25000" dirty="0" smtClean="0"/>
              <a:t>3</a:t>
            </a:r>
            <a:r>
              <a:rPr lang="en-US" dirty="0" smtClean="0"/>
              <a:t>C60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20CA-6030-4B45-B06D-1C937E3BF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88EDFE-FDFC-404B-B350-1B8CFB7AF2FD}" type="datetime1">
              <a:rPr lang="en-US" smtClean="0"/>
              <a:pPr/>
              <a:t>3/17/2016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S25.00007  </a:t>
            </a:r>
            <a:r>
              <a:rPr lang="en-US" dirty="0" err="1" smtClean="0"/>
              <a:t>Harshman</a:t>
            </a:r>
            <a:r>
              <a:rPr lang="en-US" dirty="0" smtClean="0"/>
              <a:t> - </a:t>
            </a:r>
            <a:r>
              <a:rPr lang="en-US" dirty="0" err="1" smtClean="0"/>
              <a:t>Fiory</a:t>
            </a:r>
            <a:r>
              <a:rPr lang="en-US" dirty="0" smtClean="0"/>
              <a:t>  Optimal High-</a:t>
            </a:r>
            <a:r>
              <a:rPr lang="en-US" i="1" dirty="0" smtClean="0"/>
              <a:t>T</a:t>
            </a:r>
            <a:r>
              <a:rPr lang="en-US" baseline="-25000" dirty="0" smtClean="0"/>
              <a:t>C</a:t>
            </a:r>
            <a:r>
              <a:rPr lang="en-US" dirty="0" smtClean="0"/>
              <a:t>  Superconductivity in Cs</a:t>
            </a:r>
            <a:r>
              <a:rPr lang="en-US" baseline="-25000" dirty="0" smtClean="0"/>
              <a:t>3</a:t>
            </a:r>
            <a:r>
              <a:rPr lang="en-US" dirty="0" smtClean="0"/>
              <a:t>C60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20CA-6030-4B45-B06D-1C937E3BF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4EA1CB-457B-4D64-B54C-84C7B0F37FD9}" type="datetime1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S25.00007  </a:t>
            </a:r>
            <a:r>
              <a:rPr lang="en-US" dirty="0" err="1" smtClean="0"/>
              <a:t>Harshman</a:t>
            </a:r>
            <a:r>
              <a:rPr lang="en-US" dirty="0" smtClean="0"/>
              <a:t> - </a:t>
            </a:r>
            <a:r>
              <a:rPr lang="en-US" dirty="0" err="1" smtClean="0"/>
              <a:t>Fiory</a:t>
            </a:r>
            <a:r>
              <a:rPr lang="en-US" dirty="0" smtClean="0"/>
              <a:t>  Optimal High-</a:t>
            </a:r>
            <a:r>
              <a:rPr lang="en-US" i="1" dirty="0" smtClean="0"/>
              <a:t>T</a:t>
            </a:r>
            <a:r>
              <a:rPr lang="en-US" baseline="-25000" dirty="0" smtClean="0"/>
              <a:t>C</a:t>
            </a:r>
            <a:r>
              <a:rPr lang="en-US" dirty="0" smtClean="0"/>
              <a:t>  Superconductivity in Cs</a:t>
            </a:r>
            <a:r>
              <a:rPr lang="en-US" baseline="-25000" dirty="0" smtClean="0"/>
              <a:t>3</a:t>
            </a:r>
            <a:r>
              <a:rPr lang="en-US" dirty="0" smtClean="0"/>
              <a:t>C60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20CA-6030-4B45-B06D-1C937E3BF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28ECF8-B10A-4846-8FC1-A56C240F6E9D}" type="datetime1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S25.00007  </a:t>
            </a:r>
            <a:r>
              <a:rPr lang="en-US" dirty="0" err="1" smtClean="0"/>
              <a:t>Harshman</a:t>
            </a:r>
            <a:r>
              <a:rPr lang="en-US" dirty="0" smtClean="0"/>
              <a:t> - </a:t>
            </a:r>
            <a:r>
              <a:rPr lang="en-US" dirty="0" err="1" smtClean="0"/>
              <a:t>Fiory</a:t>
            </a:r>
            <a:r>
              <a:rPr lang="en-US" dirty="0" smtClean="0"/>
              <a:t>  Optimal High-</a:t>
            </a:r>
            <a:r>
              <a:rPr lang="en-US" i="1" dirty="0" smtClean="0"/>
              <a:t>T</a:t>
            </a:r>
            <a:r>
              <a:rPr lang="en-US" baseline="-25000" dirty="0" smtClean="0"/>
              <a:t>C</a:t>
            </a:r>
            <a:r>
              <a:rPr lang="en-US" dirty="0" smtClean="0"/>
              <a:t>  Superconductivity in Cs</a:t>
            </a:r>
            <a:r>
              <a:rPr lang="en-US" baseline="-25000" dirty="0" smtClean="0"/>
              <a:t>3</a:t>
            </a:r>
            <a:r>
              <a:rPr lang="en-US" dirty="0" smtClean="0"/>
              <a:t>C60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20CA-6030-4B45-B06D-1C937E3BF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356350"/>
            <a:ext cx="7848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S25.00007  </a:t>
            </a:r>
            <a:r>
              <a:rPr lang="en-US" dirty="0" err="1" smtClean="0"/>
              <a:t>Harshman</a:t>
            </a:r>
            <a:r>
              <a:rPr lang="en-US" dirty="0" smtClean="0"/>
              <a:t> - </a:t>
            </a:r>
            <a:r>
              <a:rPr lang="en-US" dirty="0" err="1" smtClean="0"/>
              <a:t>Fiory</a:t>
            </a:r>
            <a:r>
              <a:rPr lang="en-US" dirty="0" smtClean="0"/>
              <a:t>  Optimal High-</a:t>
            </a:r>
            <a:r>
              <a:rPr lang="en-US" i="1" dirty="0" smtClean="0"/>
              <a:t>T</a:t>
            </a:r>
            <a:r>
              <a:rPr lang="en-US" baseline="-25000" dirty="0" smtClean="0"/>
              <a:t>C</a:t>
            </a:r>
            <a:r>
              <a:rPr lang="en-US" dirty="0" smtClean="0"/>
              <a:t>  Superconductivity in Cs</a:t>
            </a:r>
            <a:r>
              <a:rPr lang="en-US" baseline="-25000" dirty="0" smtClean="0"/>
              <a:t>3</a:t>
            </a:r>
            <a:r>
              <a:rPr lang="en-US" dirty="0" smtClean="0"/>
              <a:t>C60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520CA-6030-4B45-B06D-1C937E3BF5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D647A-7618-429E-804E-655305916E8D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A8256-36B3-44E8-A4DA-48CE08BE0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4FA0F-E8CD-4593-8C3C-E801DF781AC1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F0DD5-1D03-4D3C-9445-43FA26EF9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if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tiff"/><Relationship Id="rId4" Type="http://schemas.openxmlformats.org/officeDocument/2006/relationships/package" Target="../embeddings/Microsoft_Office_Word_Document2.docx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package" Target="../embeddings/Microsoft_Office_Word_Document3.docx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tif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tiff"/><Relationship Id="rId5" Type="http://schemas.openxmlformats.org/officeDocument/2006/relationships/image" Target="../media/image6.jpeg"/><Relationship Id="rId4" Type="http://schemas.openxmlformats.org/officeDocument/2006/relationships/package" Target="../embeddings/Microsoft_Office_Word_Document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S25  7</a:t>
            </a:r>
            <a:r>
              <a:rPr lang="en-US" b="1" dirty="0" smtClean="0"/>
              <a:t>  </a:t>
            </a:r>
            <a:br>
              <a:rPr lang="en-US" b="1" dirty="0" smtClean="0"/>
            </a:br>
            <a:r>
              <a:rPr lang="en-US" b="1" dirty="0" smtClean="0"/>
              <a:t>Optimal High-</a:t>
            </a:r>
            <a:r>
              <a:rPr lang="en-US" b="1" i="1" dirty="0" smtClean="0"/>
              <a:t>T</a:t>
            </a:r>
            <a:r>
              <a:rPr lang="en-US" b="1" baseline="-25000" dirty="0" smtClean="0"/>
              <a:t>C</a:t>
            </a:r>
            <a:r>
              <a:rPr lang="en-US" b="1" dirty="0" smtClean="0"/>
              <a:t>   Superconductivity in Cs</a:t>
            </a:r>
            <a:r>
              <a:rPr lang="en-US" b="1" baseline="-25000" dirty="0" smtClean="0"/>
              <a:t>3</a:t>
            </a:r>
            <a:r>
              <a:rPr lang="en-US" b="1" dirty="0" smtClean="0"/>
              <a:t>C</a:t>
            </a:r>
            <a:r>
              <a:rPr lang="en-US" b="1" baseline="-25000" dirty="0" smtClean="0"/>
              <a:t>60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971800"/>
            <a:ext cx="8153400" cy="26670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4100" dirty="0" smtClean="0">
                <a:solidFill>
                  <a:schemeClr val="tx1"/>
                </a:solidFill>
              </a:rPr>
              <a:t>Dale R. </a:t>
            </a:r>
            <a:r>
              <a:rPr lang="en-US" altLang="en-US" sz="4100" dirty="0" err="1" smtClean="0">
                <a:solidFill>
                  <a:schemeClr val="tx1"/>
                </a:solidFill>
              </a:rPr>
              <a:t>Harshman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 The College of William and Mary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sz="4100" dirty="0" smtClean="0">
                <a:solidFill>
                  <a:schemeClr val="tx1"/>
                </a:solidFill>
              </a:rPr>
              <a:t>Anthony T. </a:t>
            </a:r>
            <a:r>
              <a:rPr lang="en-US" altLang="en-US" sz="4100" dirty="0" err="1" smtClean="0">
                <a:solidFill>
                  <a:schemeClr val="tx1"/>
                </a:solidFill>
              </a:rPr>
              <a:t>Fiory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New Jersey Institute of Technology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457200" cy="365125"/>
          </a:xfrm>
        </p:spPr>
        <p:txBody>
          <a:bodyPr/>
          <a:lstStyle/>
          <a:p>
            <a:fld id="{0EE520CA-6030-4B45-B06D-1C937E3BF53B}" type="slidenum">
              <a:rPr lang="en-US" sz="1400" smtClean="0"/>
              <a:pPr/>
              <a:t>1</a:t>
            </a:fld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92875"/>
            <a:ext cx="8229600" cy="365125"/>
          </a:xfrm>
        </p:spPr>
        <p:txBody>
          <a:bodyPr/>
          <a:lstStyle/>
          <a:p>
            <a:r>
              <a:rPr lang="en-US" dirty="0" smtClean="0"/>
              <a:t>S25  7  </a:t>
            </a:r>
            <a:r>
              <a:rPr lang="en-US" dirty="0" err="1" smtClean="0"/>
              <a:t>Harshman</a:t>
            </a:r>
            <a:r>
              <a:rPr lang="en-US" dirty="0" smtClean="0"/>
              <a:t> - </a:t>
            </a:r>
            <a:r>
              <a:rPr lang="en-US" dirty="0" err="1" smtClean="0"/>
              <a:t>Fiory</a:t>
            </a:r>
            <a:r>
              <a:rPr lang="en-US" dirty="0" smtClean="0"/>
              <a:t>  Optimal High-</a:t>
            </a:r>
            <a:r>
              <a:rPr lang="en-US" i="1" dirty="0" smtClean="0"/>
              <a:t>T</a:t>
            </a:r>
            <a:r>
              <a:rPr lang="en-US" baseline="-25000" dirty="0" smtClean="0"/>
              <a:t>C</a:t>
            </a:r>
            <a:r>
              <a:rPr lang="en-US" dirty="0" smtClean="0"/>
              <a:t>  Superconductivity in Cs</a:t>
            </a:r>
            <a:r>
              <a:rPr lang="en-US" baseline="-25000" dirty="0" smtClean="0"/>
              <a:t>3</a:t>
            </a:r>
            <a:r>
              <a:rPr lang="en-US" dirty="0" smtClean="0"/>
              <a:t>C</a:t>
            </a:r>
            <a:r>
              <a:rPr lang="en-US" baseline="-25000" dirty="0" smtClean="0"/>
              <a:t>60</a:t>
            </a:r>
            <a:endParaRPr lang="en-US" sz="16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7" name="Picture 3" descr="C:\atfdocs\Superconductor\Dale2\C60\APS2016\A15_Cs3C50p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0999" y="1981200"/>
            <a:ext cx="3755737" cy="4343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52400"/>
            <a:ext cx="9144000" cy="1600200"/>
          </a:xfrm>
        </p:spPr>
        <p:txBody>
          <a:bodyPr>
            <a:normAutofit/>
          </a:bodyPr>
          <a:lstStyle/>
          <a:p>
            <a:r>
              <a:rPr lang="en-US" sz="3800" b="1" spc="100" dirty="0" smtClean="0"/>
              <a:t>High-</a:t>
            </a:r>
            <a:r>
              <a:rPr lang="en-US" sz="3800" b="1" i="1" spc="100" dirty="0" smtClean="0"/>
              <a:t>T</a:t>
            </a:r>
            <a:r>
              <a:rPr lang="en-US" sz="3800" b="1" spc="100" baseline="-25000" dirty="0" smtClean="0"/>
              <a:t>C</a:t>
            </a:r>
            <a:r>
              <a:rPr lang="en-US" sz="3800" b="1" spc="100" dirty="0" smtClean="0"/>
              <a:t> Model A15 Cs</a:t>
            </a:r>
            <a:r>
              <a:rPr lang="en-US" sz="3800" b="1" spc="100" baseline="-25000" dirty="0" smtClean="0"/>
              <a:t>3</a:t>
            </a:r>
            <a:r>
              <a:rPr lang="en-US" sz="3800" b="1" spc="100" dirty="0" smtClean="0"/>
              <a:t>C</a:t>
            </a:r>
            <a:r>
              <a:rPr lang="en-US" sz="3800" b="1" spc="100" baseline="-25000" dirty="0" smtClean="0"/>
              <a:t>60</a:t>
            </a:r>
            <a:br>
              <a:rPr lang="en-US" sz="3800" b="1" spc="100" baseline="-25000" dirty="0" smtClean="0"/>
            </a:br>
            <a:r>
              <a:rPr lang="en-US" sz="3800" b="1" spc="100" dirty="0" smtClean="0"/>
              <a:t>Interaction Distance </a:t>
            </a:r>
            <a:r>
              <a:rPr lang="en-US" sz="3800" b="1" spc="100" dirty="0" smtClean="0">
                <a:sym typeface="Symbol"/>
              </a:rPr>
              <a:t></a:t>
            </a:r>
            <a:r>
              <a:rPr lang="en-US" sz="3800" b="1" spc="100" dirty="0" smtClean="0"/>
              <a:t> </a:t>
            </a:r>
            <a:endParaRPr lang="en-US" sz="3800" spc="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200" y="6492875"/>
            <a:ext cx="457200" cy="365125"/>
          </a:xfrm>
        </p:spPr>
        <p:txBody>
          <a:bodyPr/>
          <a:lstStyle/>
          <a:p>
            <a:fld id="{0EE520CA-6030-4B45-B06D-1C937E3BF53B}" type="slidenum">
              <a:rPr lang="en-US" sz="1400" smtClean="0"/>
              <a:pPr/>
              <a:t>10</a:t>
            </a:fld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92875"/>
            <a:ext cx="8229600" cy="365125"/>
          </a:xfrm>
        </p:spPr>
        <p:txBody>
          <a:bodyPr/>
          <a:lstStyle/>
          <a:p>
            <a:r>
              <a:rPr lang="en-US" dirty="0" smtClean="0"/>
              <a:t>S25  7  </a:t>
            </a:r>
            <a:r>
              <a:rPr lang="en-US" dirty="0" err="1" smtClean="0"/>
              <a:t>Harshman</a:t>
            </a:r>
            <a:r>
              <a:rPr lang="en-US" dirty="0" smtClean="0"/>
              <a:t> - </a:t>
            </a:r>
            <a:r>
              <a:rPr lang="en-US" dirty="0" err="1" smtClean="0"/>
              <a:t>Fiory</a:t>
            </a:r>
            <a:r>
              <a:rPr lang="en-US" dirty="0" smtClean="0"/>
              <a:t>  Optimal High-</a:t>
            </a:r>
            <a:r>
              <a:rPr lang="en-US" i="1" dirty="0" smtClean="0"/>
              <a:t>T</a:t>
            </a:r>
            <a:r>
              <a:rPr lang="en-US" baseline="-25000" dirty="0" smtClean="0"/>
              <a:t>C</a:t>
            </a:r>
            <a:r>
              <a:rPr lang="en-US" dirty="0" smtClean="0"/>
              <a:t>  Superconductivity in Cs</a:t>
            </a:r>
            <a:r>
              <a:rPr lang="en-US" baseline="-25000" dirty="0" smtClean="0"/>
              <a:t>3</a:t>
            </a:r>
            <a:r>
              <a:rPr lang="en-US" dirty="0" smtClean="0"/>
              <a:t>C</a:t>
            </a:r>
            <a:r>
              <a:rPr lang="en-US" baseline="-25000" dirty="0" smtClean="0"/>
              <a:t>60</a:t>
            </a:r>
            <a:endParaRPr lang="en-US" sz="1600" baseline="-25000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-817221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-817221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-817221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" name="Subtitle 2"/>
          <p:cNvSpPr txBox="1">
            <a:spLocks/>
          </p:cNvSpPr>
          <p:nvPr/>
        </p:nvSpPr>
        <p:spPr>
          <a:xfrm>
            <a:off x="6324600" y="990600"/>
            <a:ext cx="23622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3886200" y="1752600"/>
            <a:ext cx="5257800" cy="2667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Cs  at distance 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ζ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from 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nearest</a:t>
            </a:r>
            <a:b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</a:t>
            </a:r>
            <a:r>
              <a:rPr kumimoji="0" lang="en-US" sz="24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60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hexagon center</a:t>
            </a:r>
          </a:p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pt-BR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ζ = 5</a:t>
            </a:r>
            <a:r>
              <a:rPr lang="pt-BR" sz="2400" b="1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½</a:t>
            </a:r>
            <a:r>
              <a:rPr lang="pt-BR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t-BR" sz="2400" b="1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pt-BR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/4 – (</a:t>
            </a:r>
            <a:r>
              <a:rPr lang="pt-BR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t-BR" sz="2400" b="1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t-BR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pt-BR" sz="2400" b="1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pt-BR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t-BR" sz="2400" b="1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½</a:t>
            </a:r>
            <a:r>
              <a:rPr lang="pt-BR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= 3.1952 Å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0.93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GPa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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T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C</a:t>
            </a:r>
            <a:endParaRPr lang="en-US" sz="24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lvl="0" algn="ctr">
              <a:spcBef>
                <a:spcPts val="600"/>
              </a:spcBef>
              <a:spcAft>
                <a:spcPts val="600"/>
              </a:spcAft>
            </a:pP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304800" y="1143000"/>
          <a:ext cx="5830888" cy="441325"/>
        </p:xfrm>
        <a:graphic>
          <a:graphicData uri="http://schemas.openxmlformats.org/presentationml/2006/ole">
            <p:oleObj spid="_x0000_s48131" name="Document" r:id="rId4" imgW="5940848" imgH="456413" progId="Word.Document.12">
              <p:embed/>
            </p:oleObj>
          </a:graphicData>
        </a:graphic>
      </p:graphicFrame>
      <p:pic>
        <p:nvPicPr>
          <p:cNvPr id="48130" name="Picture 2" descr="C:\atfdocs\Superconductor\Dale2\C60\APS2016\Cs3C60_FCCmp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3124200"/>
            <a:ext cx="3109836" cy="350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52400"/>
            <a:ext cx="9144000" cy="1066800"/>
          </a:xfrm>
        </p:spPr>
        <p:txBody>
          <a:bodyPr>
            <a:normAutofit/>
          </a:bodyPr>
          <a:lstStyle/>
          <a:p>
            <a:r>
              <a:rPr lang="en-US" sz="3800" b="1" dirty="0" smtClean="0"/>
              <a:t>High-</a:t>
            </a:r>
            <a:r>
              <a:rPr lang="en-US" sz="3800" b="1" i="1" dirty="0" smtClean="0"/>
              <a:t>T</a:t>
            </a:r>
            <a:r>
              <a:rPr lang="en-US" sz="3800" b="1" baseline="-25000" dirty="0" smtClean="0"/>
              <a:t>C</a:t>
            </a:r>
            <a:r>
              <a:rPr lang="en-US" sz="3800" b="1" dirty="0" smtClean="0"/>
              <a:t> Model </a:t>
            </a:r>
            <a:r>
              <a:rPr lang="en-US" sz="3800" b="1" dirty="0" err="1" smtClean="0"/>
              <a:t>fcc</a:t>
            </a:r>
            <a:r>
              <a:rPr lang="en-US" sz="3800" b="1" dirty="0" smtClean="0"/>
              <a:t> Cs</a:t>
            </a:r>
            <a:r>
              <a:rPr lang="en-US" sz="3800" b="1" baseline="-25000" dirty="0" smtClean="0"/>
              <a:t>3</a:t>
            </a:r>
            <a:r>
              <a:rPr lang="en-US" sz="3800" b="1" dirty="0" smtClean="0"/>
              <a:t>C</a:t>
            </a:r>
            <a:r>
              <a:rPr lang="en-US" sz="3800" b="1" baseline="-25000" dirty="0" smtClean="0"/>
              <a:t>60</a:t>
            </a:r>
            <a:endParaRPr lang="en-US" sz="3800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200" y="6492875"/>
            <a:ext cx="457200" cy="365125"/>
          </a:xfrm>
        </p:spPr>
        <p:txBody>
          <a:bodyPr/>
          <a:lstStyle/>
          <a:p>
            <a:fld id="{0EE520CA-6030-4B45-B06D-1C937E3BF53B}" type="slidenum">
              <a:rPr lang="en-US" sz="1400" smtClean="0"/>
              <a:pPr/>
              <a:t>11</a:t>
            </a:fld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92875"/>
            <a:ext cx="8229600" cy="365125"/>
          </a:xfrm>
        </p:spPr>
        <p:txBody>
          <a:bodyPr/>
          <a:lstStyle/>
          <a:p>
            <a:r>
              <a:rPr lang="en-US" dirty="0" smtClean="0"/>
              <a:t>S25  7  </a:t>
            </a:r>
            <a:r>
              <a:rPr lang="en-US" dirty="0" err="1" smtClean="0"/>
              <a:t>Harshman</a:t>
            </a:r>
            <a:r>
              <a:rPr lang="en-US" dirty="0" smtClean="0"/>
              <a:t> - </a:t>
            </a:r>
            <a:r>
              <a:rPr lang="en-US" dirty="0" err="1" smtClean="0"/>
              <a:t>Fiory</a:t>
            </a:r>
            <a:r>
              <a:rPr lang="en-US" dirty="0" smtClean="0"/>
              <a:t>  Optimal High-</a:t>
            </a:r>
            <a:r>
              <a:rPr lang="en-US" i="1" dirty="0" smtClean="0"/>
              <a:t>T</a:t>
            </a:r>
            <a:r>
              <a:rPr lang="en-US" baseline="-25000" dirty="0" smtClean="0"/>
              <a:t>C</a:t>
            </a:r>
            <a:r>
              <a:rPr lang="en-US" dirty="0" smtClean="0"/>
              <a:t>  Superconductivity in Cs</a:t>
            </a:r>
            <a:r>
              <a:rPr lang="en-US" baseline="-25000" dirty="0" smtClean="0"/>
              <a:t>3</a:t>
            </a:r>
            <a:r>
              <a:rPr lang="en-US" dirty="0" smtClean="0"/>
              <a:t>C</a:t>
            </a:r>
            <a:r>
              <a:rPr lang="en-US" baseline="-25000" dirty="0" smtClean="0"/>
              <a:t>60</a:t>
            </a:r>
            <a:endParaRPr lang="en-US" sz="1600" baseline="-25000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-817221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-817221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-817221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3810000" y="3276600"/>
            <a:ext cx="5334000" cy="228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pt-BR" sz="2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ζ</a:t>
            </a:r>
            <a:r>
              <a:rPr lang="pt-BR" sz="2300" b="1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(T</a:t>
            </a:r>
            <a:r>
              <a:rPr lang="pt-BR" sz="2300" b="1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t-BR" sz="2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= 3</a:t>
            </a:r>
            <a:r>
              <a:rPr lang="pt-BR" sz="2300" b="1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½</a:t>
            </a:r>
            <a:r>
              <a:rPr lang="pt-BR" sz="23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t-BR" sz="2300" b="1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pt-BR" sz="2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/4 – [</a:t>
            </a:r>
            <a:r>
              <a:rPr lang="pt-BR" sz="23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t-BR" sz="2300" b="1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t-BR" sz="23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pt-BR" sz="2300" b="1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pt-BR" sz="2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pt-BR" sz="2300" b="1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½</a:t>
            </a:r>
            <a:r>
              <a:rPr lang="pt-BR" sz="2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= 3.0203 Å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23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ζ</a:t>
            </a:r>
            <a:r>
              <a:rPr lang="pt-BR" sz="23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(O)</a:t>
            </a:r>
            <a:r>
              <a:rPr lang="pt-BR" sz="23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= </a:t>
            </a:r>
            <a:r>
              <a:rPr lang="pt-BR" sz="23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pt-BR" sz="23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r>
              <a:rPr lang="pt-BR" sz="23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/2 – [</a:t>
            </a:r>
            <a:r>
              <a:rPr lang="pt-BR" sz="23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R</a:t>
            </a:r>
            <a:r>
              <a:rPr lang="pt-BR" sz="2300" b="1" baseline="30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pt-BR" sz="23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– (</a:t>
            </a:r>
            <a:r>
              <a:rPr lang="pt-BR" sz="23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</a:t>
            </a:r>
            <a:r>
              <a:rPr lang="pt-BR" sz="23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6:6</a:t>
            </a:r>
            <a:r>
              <a:rPr lang="pt-BR" sz="23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/2)</a:t>
            </a:r>
            <a:r>
              <a:rPr lang="pt-BR" sz="2300" b="1" baseline="30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pt-BR" sz="23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]</a:t>
            </a:r>
            <a:r>
              <a:rPr lang="pt-BR" sz="2300" b="1" baseline="30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½</a:t>
            </a:r>
            <a:r>
              <a:rPr lang="pt-BR" sz="23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= 3.7616 Å </a:t>
            </a:r>
            <a:endParaRPr lang="en-US" sz="23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= 0.73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GPa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  <a:sym typeface="Symbol"/>
              </a:rPr>
              <a:t> 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T</a:t>
            </a:r>
            <a:r>
              <a:rPr lang="en-US" sz="23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C</a:t>
            </a:r>
          </a:p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el-GR" sz="23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ζ = (8/14)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l-GR" sz="23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ζ</a:t>
            </a:r>
            <a:r>
              <a:rPr lang="el-GR" sz="2300" b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sz="2300" b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T)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+ (6/14) </a:t>
            </a:r>
            <a:r>
              <a:rPr lang="el-GR" sz="23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ζ</a:t>
            </a:r>
            <a:r>
              <a:rPr lang="el-GR" sz="2300" b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sz="2300" b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O)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= 3.3380 Å</a:t>
            </a:r>
          </a:p>
          <a:p>
            <a:pPr lvl="0" algn="ctr">
              <a:spcBef>
                <a:spcPts val="600"/>
              </a:spcBef>
              <a:spcAft>
                <a:spcPts val="600"/>
              </a:spcAft>
            </a:pP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685800"/>
            <a:ext cx="579120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spc="100" dirty="0" err="1" smtClean="0">
                <a:latin typeface="Times New Roman" pitchFamily="18" charset="0"/>
                <a:cs typeface="Times New Roman" pitchFamily="18" charset="0"/>
              </a:rPr>
              <a:t>fcc</a:t>
            </a:r>
            <a:r>
              <a:rPr lang="en-US" sz="2400" spc="100" dirty="0" smtClean="0">
                <a:latin typeface="Times New Roman" pitchFamily="18" charset="0"/>
                <a:cs typeface="Times New Roman" pitchFamily="18" charset="0"/>
              </a:rPr>
              <a:t> packing C</a:t>
            </a:r>
            <a:r>
              <a:rPr lang="en-US" sz="2400" spc="100" baseline="-25000" dirty="0" smtClean="0">
                <a:latin typeface="Times New Roman" pitchFamily="18" charset="0"/>
                <a:cs typeface="Times New Roman" pitchFamily="18" charset="0"/>
              </a:rPr>
              <a:t>60 </a:t>
            </a:r>
            <a:r>
              <a:rPr lang="en-US" sz="2400" spc="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1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en-US" sz="2400" spc="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100" dirty="0" err="1" smtClean="0">
                <a:latin typeface="Times New Roman" pitchFamily="18" charset="0"/>
                <a:cs typeface="Times New Roman" pitchFamily="18" charset="0"/>
              </a:rPr>
              <a:t>merohedral</a:t>
            </a:r>
            <a:r>
              <a:rPr lang="en-US" sz="2400" spc="100" dirty="0" smtClean="0">
                <a:latin typeface="Times New Roman" pitchFamily="18" charset="0"/>
                <a:cs typeface="Times New Roman" pitchFamily="18" charset="0"/>
              </a:rPr>
              <a:t> disorder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000" b="1" spc="1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Cs on Tetrahedral Interstitial Sites</a:t>
            </a:r>
            <a:r>
              <a:rPr lang="en-US" sz="2000" spc="1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000" spc="1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spc="1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spc="1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2000" spc="1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 distance </a:t>
            </a:r>
            <a:r>
              <a:rPr lang="pt-BR" sz="2000" spc="1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ζ</a:t>
            </a:r>
            <a:r>
              <a:rPr lang="pt-BR" sz="2000" spc="100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pt-BR" sz="2000" spc="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1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from C</a:t>
            </a:r>
            <a:r>
              <a:rPr lang="en-US" sz="2000" spc="100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en-US" sz="2000" spc="1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hexagon center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spc="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Cs on Octahedral Interstitial Sites </a:t>
            </a:r>
            <a:r>
              <a:rPr lang="en-US" sz="2000" spc="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spc="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spc="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6 at distance </a:t>
            </a:r>
            <a:r>
              <a:rPr lang="pt-BR" sz="2000" spc="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ζ</a:t>
            </a:r>
            <a:r>
              <a:rPr lang="pt-BR" sz="2000" spc="100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(O) </a:t>
            </a:r>
            <a:r>
              <a:rPr lang="en-US" sz="2000" spc="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from midpoint of C-6:6 bond</a:t>
            </a:r>
            <a:endParaRPr lang="en-US" sz="2000" spc="1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991600" cy="11430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b="1" dirty="0" smtClean="0"/>
              <a:t>Calculating </a:t>
            </a:r>
            <a:r>
              <a:rPr lang="en-US" sz="3600" b="1" i="1" dirty="0" smtClean="0"/>
              <a:t>T</a:t>
            </a:r>
            <a:r>
              <a:rPr lang="en-US" sz="3600" b="1" baseline="-25000" dirty="0" smtClean="0"/>
              <a:t>C0</a:t>
            </a:r>
            <a:r>
              <a:rPr lang="en-US" sz="3600" b="1" dirty="0" smtClean="0"/>
              <a:t> for </a:t>
            </a:r>
            <a:r>
              <a:rPr lang="en-US" sz="3600" b="1" dirty="0" smtClean="0">
                <a:sym typeface="Symbol"/>
              </a:rPr>
              <a:t>Cs</a:t>
            </a:r>
            <a:r>
              <a:rPr lang="en-US" sz="3600" b="1" baseline="-25000" dirty="0" smtClean="0">
                <a:sym typeface="Symbol"/>
              </a:rPr>
              <a:t>3</a:t>
            </a:r>
            <a:r>
              <a:rPr lang="en-US" sz="3600" b="1" dirty="0" smtClean="0">
                <a:sym typeface="Symbol"/>
              </a:rPr>
              <a:t>C</a:t>
            </a:r>
            <a:r>
              <a:rPr lang="en-US" sz="3600" b="1" baseline="-25000" dirty="0" smtClean="0">
                <a:sym typeface="Symbol"/>
              </a:rPr>
              <a:t>60</a:t>
            </a:r>
            <a:endParaRPr lang="en-US" sz="3200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457200" cy="365125"/>
          </a:xfrm>
        </p:spPr>
        <p:txBody>
          <a:bodyPr/>
          <a:lstStyle/>
          <a:p>
            <a:fld id="{0EE520CA-6030-4B45-B06D-1C937E3BF53B}" type="slidenum">
              <a:rPr lang="en-US" sz="1400" smtClean="0"/>
              <a:pPr/>
              <a:t>12</a:t>
            </a:fld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92875"/>
            <a:ext cx="8229600" cy="365125"/>
          </a:xfrm>
        </p:spPr>
        <p:txBody>
          <a:bodyPr/>
          <a:lstStyle/>
          <a:p>
            <a:r>
              <a:rPr lang="en-US" dirty="0" smtClean="0"/>
              <a:t>S25  7  </a:t>
            </a:r>
            <a:r>
              <a:rPr lang="en-US" dirty="0" err="1" smtClean="0"/>
              <a:t>Harshman</a:t>
            </a:r>
            <a:r>
              <a:rPr lang="en-US" dirty="0" smtClean="0"/>
              <a:t> - </a:t>
            </a:r>
            <a:r>
              <a:rPr lang="en-US" dirty="0" err="1" smtClean="0"/>
              <a:t>Fiory</a:t>
            </a:r>
            <a:r>
              <a:rPr lang="en-US" dirty="0" smtClean="0"/>
              <a:t>  Optimal High-</a:t>
            </a:r>
            <a:r>
              <a:rPr lang="en-US" i="1" dirty="0" smtClean="0"/>
              <a:t>T</a:t>
            </a:r>
            <a:r>
              <a:rPr lang="en-US" baseline="-25000" dirty="0" smtClean="0"/>
              <a:t>C</a:t>
            </a:r>
            <a:r>
              <a:rPr lang="en-US" dirty="0" smtClean="0"/>
              <a:t>  Superconductivity in Cs</a:t>
            </a:r>
            <a:r>
              <a:rPr lang="en-US" baseline="-25000" dirty="0" smtClean="0"/>
              <a:t>3</a:t>
            </a:r>
            <a:r>
              <a:rPr lang="en-US" dirty="0" smtClean="0"/>
              <a:t>C</a:t>
            </a:r>
            <a:r>
              <a:rPr lang="en-US" baseline="-25000" dirty="0" smtClean="0"/>
              <a:t>60</a:t>
            </a:r>
            <a:endParaRPr lang="en-US" sz="1600" baseline="-25000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762000" y="1143000"/>
            <a:ext cx="6858000" cy="3886200"/>
          </a:xfrm>
          <a:prstGeom prst="rect">
            <a:avLst/>
          </a:prstGeom>
          <a:noFill/>
          <a:ln w="15875">
            <a:noFill/>
          </a:ln>
        </p:spPr>
        <p:txBody>
          <a:bodyPr vert="horz" lIns="91440" tIns="137160" rIns="91440" bIns="45720" rtlCol="0">
            <a:normAutofit/>
          </a:bodyPr>
          <a:lstStyle/>
          <a:p>
            <a:pPr marL="0" lvl="1">
              <a:lnSpc>
                <a:spcPct val="120000"/>
              </a:lnSpc>
            </a:pPr>
            <a:r>
              <a:rPr lang="en-US" sz="2400" dirty="0" smtClean="0"/>
              <a:t>	</a:t>
            </a:r>
          </a:p>
          <a:p>
            <a:pPr marL="0" lvl="1">
              <a:lnSpc>
                <a:spcPct val="120000"/>
              </a:lnSpc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914400" y="1600200"/>
            <a:ext cx="6858000" cy="1600200"/>
          </a:xfrm>
          <a:prstGeom prst="rect">
            <a:avLst/>
          </a:prstGeom>
          <a:noFill/>
          <a:ln w="15875">
            <a:noFill/>
          </a:ln>
        </p:spPr>
        <p:txBody>
          <a:bodyPr vert="horz" lIns="91440" tIns="137160" rIns="91440" bIns="45720" rtlCol="0">
            <a:normAutofit/>
          </a:bodyPr>
          <a:lstStyle/>
          <a:p>
            <a:pPr marL="0" lvl="1">
              <a:lnSpc>
                <a:spcPct val="120000"/>
              </a:lnSpc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1143000"/>
            <a:ext cx="61722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Fractional Charge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	= 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v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[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]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Cs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+1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: 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doping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 3, valence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= 1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From Rule 1a)</a:t>
            </a:r>
          </a:p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	 = 1   = 1  factor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unity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in  </a:t>
            </a:r>
          </a:p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From Rule 1b)</a:t>
            </a:r>
          </a:p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	Two reservoirs  factor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½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in 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σ = (1/2) [x]</a:t>
            </a:r>
            <a:endParaRPr lang="en-US" sz="2800" b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   </a:t>
            </a:r>
            <a:r>
              <a:rPr lang="en-US" sz="2800" b="1" i="1" spc="1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spc="100" baseline="-25000" dirty="0" smtClean="0">
                <a:latin typeface="Times New Roman" pitchFamily="18" charset="0"/>
                <a:cs typeface="Times New Roman" pitchFamily="18" charset="0"/>
              </a:rPr>
              <a:t>C0</a:t>
            </a:r>
            <a:r>
              <a:rPr lang="en-US" sz="2800" b="1" spc="100" baseline="30000" dirty="0" smtClean="0">
                <a:latin typeface="Times New Roman" pitchFamily="18" charset="0"/>
                <a:cs typeface="Times New Roman" pitchFamily="18" charset="0"/>
              </a:rPr>
              <a:t>calc.</a:t>
            </a:r>
            <a:r>
              <a:rPr lang="en-US" sz="2800" b="1" spc="100" dirty="0" smtClean="0">
                <a:latin typeface="Times New Roman" pitchFamily="18" charset="0"/>
                <a:cs typeface="Times New Roman" pitchFamily="18" charset="0"/>
              </a:rPr>
              <a:t> = (72.28 K-Å) [x]</a:t>
            </a:r>
            <a:r>
              <a:rPr lang="en-US" sz="2800" b="1" spc="100" baseline="30000" dirty="0" smtClean="0">
                <a:latin typeface="Times New Roman" pitchFamily="18" charset="0"/>
                <a:cs typeface="Times New Roman" pitchFamily="18" charset="0"/>
              </a:rPr>
              <a:t>1/2</a:t>
            </a:r>
            <a:r>
              <a:rPr lang="en-US" sz="2800" b="1" spc="100" dirty="0" smtClean="0">
                <a:latin typeface="Times New Roman" pitchFamily="18" charset="0"/>
                <a:cs typeface="Times New Roman" pitchFamily="18" charset="0"/>
              </a:rPr>
              <a:t> ζ</a:t>
            </a:r>
            <a:r>
              <a:rPr lang="en-US" sz="2800" b="1" spc="100" baseline="30000" dirty="0" smtClean="0">
                <a:latin typeface="Times New Roman" pitchFamily="18" charset="0"/>
                <a:cs typeface="Times New Roman" pitchFamily="18" charset="0"/>
              </a:rPr>
              <a:t>–1</a:t>
            </a:r>
            <a:endParaRPr lang="en-US" sz="2800" b="1" spc="1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9916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b="1" dirty="0" smtClean="0"/>
              <a:t>Results </a:t>
            </a:r>
            <a:r>
              <a:rPr lang="en-US" sz="3600" b="1" dirty="0" smtClean="0">
                <a:sym typeface="Symbol"/>
              </a:rPr>
              <a:t>for Cs</a:t>
            </a:r>
            <a:r>
              <a:rPr lang="en-US" sz="3600" b="1" baseline="-25000" dirty="0" smtClean="0">
                <a:sym typeface="Symbol"/>
              </a:rPr>
              <a:t>3</a:t>
            </a:r>
            <a:r>
              <a:rPr lang="en-US" sz="3600" b="1" dirty="0" smtClean="0">
                <a:sym typeface="Symbol"/>
              </a:rPr>
              <a:t>C</a:t>
            </a:r>
            <a:r>
              <a:rPr lang="en-US" sz="3600" b="1" baseline="-25000" dirty="0" smtClean="0">
                <a:sym typeface="Symbol"/>
              </a:rPr>
              <a:t>60</a:t>
            </a:r>
            <a:endParaRPr lang="en-US" sz="3200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457200" cy="365125"/>
          </a:xfrm>
        </p:spPr>
        <p:txBody>
          <a:bodyPr/>
          <a:lstStyle/>
          <a:p>
            <a:fld id="{0EE520CA-6030-4B45-B06D-1C937E3BF53B}" type="slidenum">
              <a:rPr lang="en-US" sz="1400" smtClean="0"/>
              <a:pPr/>
              <a:t>13</a:t>
            </a:fld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92875"/>
            <a:ext cx="8229600" cy="365125"/>
          </a:xfrm>
        </p:spPr>
        <p:txBody>
          <a:bodyPr/>
          <a:lstStyle/>
          <a:p>
            <a:r>
              <a:rPr lang="en-US" dirty="0" smtClean="0"/>
              <a:t>S25  7  </a:t>
            </a:r>
            <a:r>
              <a:rPr lang="en-US" dirty="0" err="1" smtClean="0"/>
              <a:t>Harshman</a:t>
            </a:r>
            <a:r>
              <a:rPr lang="en-US" dirty="0" smtClean="0"/>
              <a:t> - </a:t>
            </a:r>
            <a:r>
              <a:rPr lang="en-US" dirty="0" err="1" smtClean="0"/>
              <a:t>Fiory</a:t>
            </a:r>
            <a:r>
              <a:rPr lang="en-US" dirty="0" smtClean="0"/>
              <a:t>  Optimal High-</a:t>
            </a:r>
            <a:r>
              <a:rPr lang="en-US" i="1" dirty="0" smtClean="0"/>
              <a:t>T</a:t>
            </a:r>
            <a:r>
              <a:rPr lang="en-US" baseline="-25000" dirty="0" smtClean="0"/>
              <a:t>C</a:t>
            </a:r>
            <a:r>
              <a:rPr lang="en-US" dirty="0" smtClean="0"/>
              <a:t>  Superconductivity in Cs</a:t>
            </a:r>
            <a:r>
              <a:rPr lang="en-US" baseline="-25000" dirty="0" smtClean="0"/>
              <a:t>3</a:t>
            </a:r>
            <a:r>
              <a:rPr lang="en-US" dirty="0" smtClean="0"/>
              <a:t>C</a:t>
            </a:r>
            <a:r>
              <a:rPr lang="en-US" baseline="-25000" dirty="0" smtClean="0"/>
              <a:t>60</a:t>
            </a:r>
            <a:endParaRPr lang="en-US" sz="1600" baseline="-25000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066800" y="762000"/>
            <a:ext cx="6858000" cy="685800"/>
          </a:xfrm>
          <a:prstGeom prst="rect">
            <a:avLst/>
          </a:prstGeom>
          <a:noFill/>
          <a:ln w="15875">
            <a:noFill/>
          </a:ln>
        </p:spPr>
        <p:txBody>
          <a:bodyPr vert="horz" lIns="91440" tIns="137160" rIns="91440" bIns="45720" rtlCol="0">
            <a:noAutofit/>
          </a:bodyPr>
          <a:lstStyle/>
          <a:p>
            <a:pPr marL="0" lvl="1" algn="ctr">
              <a:lnSpc>
                <a:spcPct val="120000"/>
              </a:lnSpc>
            </a:pPr>
            <a:r>
              <a:rPr lang="en-US" sz="2800" b="1" i="1" spc="1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spc="100" baseline="-25000" dirty="0" smtClean="0">
                <a:latin typeface="Times New Roman" pitchFamily="18" charset="0"/>
                <a:cs typeface="Times New Roman" pitchFamily="18" charset="0"/>
              </a:rPr>
              <a:t>C0</a:t>
            </a:r>
            <a:r>
              <a:rPr lang="en-US" sz="2800" b="1" spc="100" baseline="30000" dirty="0" smtClean="0">
                <a:latin typeface="Times New Roman" pitchFamily="18" charset="0"/>
                <a:cs typeface="Times New Roman" pitchFamily="18" charset="0"/>
              </a:rPr>
              <a:t>calc.</a:t>
            </a:r>
            <a:r>
              <a:rPr lang="en-US" sz="2800" b="1" spc="100" dirty="0" smtClean="0">
                <a:latin typeface="Times New Roman" pitchFamily="18" charset="0"/>
                <a:cs typeface="Times New Roman" pitchFamily="18" charset="0"/>
              </a:rPr>
              <a:t> = (72.28 K-Å) [x]</a:t>
            </a:r>
            <a:r>
              <a:rPr lang="en-US" sz="2800" b="1" spc="100" baseline="30000" dirty="0" smtClean="0">
                <a:latin typeface="Times New Roman" pitchFamily="18" charset="0"/>
                <a:cs typeface="Times New Roman" pitchFamily="18" charset="0"/>
              </a:rPr>
              <a:t>1/2</a:t>
            </a:r>
            <a:r>
              <a:rPr lang="en-US" sz="2800" b="1" spc="100" dirty="0" smtClean="0">
                <a:latin typeface="Times New Roman" pitchFamily="18" charset="0"/>
                <a:cs typeface="Times New Roman" pitchFamily="18" charset="0"/>
              </a:rPr>
              <a:t> ζ</a:t>
            </a:r>
            <a:r>
              <a:rPr lang="en-US" sz="2800" b="1" spc="100" baseline="30000" dirty="0" smtClean="0">
                <a:latin typeface="Times New Roman" pitchFamily="18" charset="0"/>
                <a:cs typeface="Times New Roman" pitchFamily="18" charset="0"/>
              </a:rPr>
              <a:t>–1</a:t>
            </a:r>
            <a:endParaRPr kumimoji="0" lang="en-US" sz="2800" b="0" i="0" u="none" strike="noStrike" kern="1200" cap="none" spc="10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914400" y="1600200"/>
            <a:ext cx="6858000" cy="1600200"/>
          </a:xfrm>
          <a:prstGeom prst="rect">
            <a:avLst/>
          </a:prstGeom>
          <a:noFill/>
          <a:ln w="15875">
            <a:noFill/>
          </a:ln>
        </p:spPr>
        <p:txBody>
          <a:bodyPr vert="horz" lIns="91440" tIns="137160" rIns="91440" bIns="45720" rtlCol="0">
            <a:normAutofit/>
          </a:bodyPr>
          <a:lstStyle/>
          <a:p>
            <a:pPr marL="0" lvl="1">
              <a:lnSpc>
                <a:spcPct val="120000"/>
              </a:lnSpc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180975" y="1524000"/>
          <a:ext cx="8734425" cy="4927600"/>
        </p:xfrm>
        <a:graphic>
          <a:graphicData uri="http://schemas.openxmlformats.org/presentationml/2006/ole">
            <p:oleObj spid="_x0000_s49154" name="Document" r:id="rId4" imgW="8998712" imgH="5090488" progId="Word.Document.12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5257800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pc="5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Dichotomy in transition temperature largely reflects differences in ζ</a:t>
            </a:r>
            <a:endParaRPr lang="en-US" sz="2800" b="1" spc="5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9916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dirty="0" smtClean="0"/>
              <a:t>Conclusions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457200" cy="365125"/>
          </a:xfrm>
        </p:spPr>
        <p:txBody>
          <a:bodyPr/>
          <a:lstStyle/>
          <a:p>
            <a:fld id="{0EE520CA-6030-4B45-B06D-1C937E3BF53B}" type="slidenum">
              <a:rPr lang="en-US" sz="1400" smtClean="0"/>
              <a:pPr/>
              <a:t>14</a:t>
            </a:fld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92875"/>
            <a:ext cx="8229600" cy="365125"/>
          </a:xfrm>
        </p:spPr>
        <p:txBody>
          <a:bodyPr/>
          <a:lstStyle/>
          <a:p>
            <a:r>
              <a:rPr lang="en-US" dirty="0" smtClean="0"/>
              <a:t>S25  7  </a:t>
            </a:r>
            <a:r>
              <a:rPr lang="en-US" dirty="0" err="1" smtClean="0"/>
              <a:t>Harshman</a:t>
            </a:r>
            <a:r>
              <a:rPr lang="en-US" dirty="0" smtClean="0"/>
              <a:t> - </a:t>
            </a:r>
            <a:r>
              <a:rPr lang="en-US" dirty="0" err="1" smtClean="0"/>
              <a:t>Fiory</a:t>
            </a:r>
            <a:r>
              <a:rPr lang="en-US" dirty="0" smtClean="0"/>
              <a:t>  Optimal High-</a:t>
            </a:r>
            <a:r>
              <a:rPr lang="en-US" i="1" dirty="0" smtClean="0"/>
              <a:t>T</a:t>
            </a:r>
            <a:r>
              <a:rPr lang="en-US" baseline="-25000" dirty="0" smtClean="0"/>
              <a:t>C</a:t>
            </a:r>
            <a:r>
              <a:rPr lang="en-US" dirty="0" smtClean="0"/>
              <a:t>  Superconductivity in Cs</a:t>
            </a:r>
            <a:r>
              <a:rPr lang="en-US" baseline="-25000" dirty="0" smtClean="0"/>
              <a:t>3</a:t>
            </a:r>
            <a:r>
              <a:rPr lang="en-US" dirty="0" smtClean="0"/>
              <a:t>C</a:t>
            </a:r>
            <a:r>
              <a:rPr lang="en-US" baseline="-25000" dirty="0" smtClean="0"/>
              <a:t>60</a:t>
            </a:r>
            <a:endParaRPr lang="en-US" sz="1600" baseline="-25000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762000" y="1143000"/>
            <a:ext cx="6858000" cy="3886200"/>
          </a:xfrm>
          <a:prstGeom prst="rect">
            <a:avLst/>
          </a:prstGeom>
          <a:noFill/>
          <a:ln w="15875">
            <a:noFill/>
          </a:ln>
        </p:spPr>
        <p:txBody>
          <a:bodyPr vert="horz" lIns="91440" tIns="137160" rIns="91440" bIns="45720" rtlCol="0">
            <a:normAutofit/>
          </a:bodyPr>
          <a:lstStyle/>
          <a:p>
            <a:pPr marL="0" lvl="1">
              <a:lnSpc>
                <a:spcPct val="120000"/>
              </a:lnSpc>
            </a:pPr>
            <a:r>
              <a:rPr lang="en-US" sz="2400" dirty="0" smtClean="0"/>
              <a:t>	</a:t>
            </a:r>
          </a:p>
          <a:p>
            <a:pPr marL="0" lvl="1">
              <a:lnSpc>
                <a:spcPct val="120000"/>
              </a:lnSpc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04800" y="990600"/>
            <a:ext cx="8839200" cy="4876800"/>
          </a:xfrm>
          <a:prstGeom prst="rect">
            <a:avLst/>
          </a:prstGeom>
          <a:noFill/>
          <a:ln w="15875">
            <a:noFill/>
          </a:ln>
        </p:spPr>
        <p:txBody>
          <a:bodyPr vert="horz" lIns="91440" tIns="137160" rIns="91440" bIns="45720" rtlCol="0">
            <a:noAutofit/>
          </a:bodyPr>
          <a:lstStyle/>
          <a:p>
            <a:pPr marL="0" lvl="1">
              <a:lnSpc>
                <a:spcPct val="120000"/>
              </a:lnSpc>
              <a:spcAft>
                <a:spcPts val="1200"/>
              </a:spcAft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A15 Cs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2.85(1)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60</a:t>
            </a:r>
          </a:p>
          <a:p>
            <a:pPr marL="0" lvl="1">
              <a:lnSpc>
                <a:spcPct val="12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C0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calc.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38.19 K agrees well with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C0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meas.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38.36 K</a:t>
            </a:r>
          </a:p>
          <a:p>
            <a:pPr marL="0" lvl="1">
              <a:lnSpc>
                <a:spcPct val="12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>
              <a:lnSpc>
                <a:spcPct val="120000"/>
              </a:lnSpc>
              <a:spcBef>
                <a:spcPts val="1200"/>
              </a:spcBef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fcc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Cs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2.901(6)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60</a:t>
            </a:r>
          </a:p>
          <a:p>
            <a:pPr marL="0" lvl="1">
              <a:lnSpc>
                <a:spcPct val="12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C0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calc.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36.88 K is 5% higher than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C0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meas.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35.2 K</a:t>
            </a:r>
          </a:p>
          <a:p>
            <a:pPr marL="0" lvl="1">
              <a:lnSpc>
                <a:spcPct val="12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Possible reason for less impressive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fcc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agreement:</a:t>
            </a:r>
          </a:p>
          <a:p>
            <a:pPr marL="0" lvl="1">
              <a:lnSpc>
                <a:spcPct val="12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 C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orientations: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Merohedral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disorder</a:t>
            </a:r>
          </a:p>
          <a:p>
            <a:pPr marL="0" lvl="1">
              <a:lnSpc>
                <a:spcPct val="12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Cs occupancies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Two sites, T and O	</a:t>
            </a:r>
          </a:p>
          <a:p>
            <a:pPr marL="0" lvl="1">
              <a:lnSpc>
                <a:spcPct val="12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 Pair breaking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C0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tied to disorder</a:t>
            </a:r>
          </a:p>
          <a:p>
            <a:pPr marL="0" lvl="1">
              <a:lnSpc>
                <a:spcPct val="12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>
              <a:lnSpc>
                <a:spcPct val="12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>
              <a:lnSpc>
                <a:spcPct val="12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>
              <a:lnSpc>
                <a:spcPct val="12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>
              <a:lnSpc>
                <a:spcPct val="12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>
              <a:lnSpc>
                <a:spcPct val="120000"/>
              </a:lnSpc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991600" cy="11430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dirty="0" smtClean="0"/>
              <a:t>Acknowledgements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457200" cy="365125"/>
          </a:xfrm>
        </p:spPr>
        <p:txBody>
          <a:bodyPr/>
          <a:lstStyle/>
          <a:p>
            <a:fld id="{0EE520CA-6030-4B45-B06D-1C937E3BF53B}" type="slidenum">
              <a:rPr lang="en-US" sz="1400" smtClean="0"/>
              <a:pPr/>
              <a:t>15</a:t>
            </a:fld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92875"/>
            <a:ext cx="8229600" cy="365125"/>
          </a:xfrm>
        </p:spPr>
        <p:txBody>
          <a:bodyPr/>
          <a:lstStyle/>
          <a:p>
            <a:r>
              <a:rPr lang="en-US" dirty="0" smtClean="0"/>
              <a:t>S25  7  </a:t>
            </a:r>
            <a:r>
              <a:rPr lang="en-US" dirty="0" err="1" smtClean="0"/>
              <a:t>Harshman</a:t>
            </a:r>
            <a:r>
              <a:rPr lang="en-US" dirty="0" smtClean="0"/>
              <a:t> - </a:t>
            </a:r>
            <a:r>
              <a:rPr lang="en-US" dirty="0" err="1" smtClean="0"/>
              <a:t>Fiory</a:t>
            </a:r>
            <a:r>
              <a:rPr lang="en-US" dirty="0" smtClean="0"/>
              <a:t>  Optimal High-</a:t>
            </a:r>
            <a:r>
              <a:rPr lang="en-US" i="1" dirty="0" smtClean="0"/>
              <a:t>T</a:t>
            </a:r>
            <a:r>
              <a:rPr lang="en-US" baseline="-25000" dirty="0" smtClean="0"/>
              <a:t>C</a:t>
            </a:r>
            <a:r>
              <a:rPr lang="en-US" dirty="0" smtClean="0"/>
              <a:t>  Superconductivity in Cs</a:t>
            </a:r>
            <a:r>
              <a:rPr lang="en-US" baseline="-25000" dirty="0" smtClean="0"/>
              <a:t>3</a:t>
            </a:r>
            <a:r>
              <a:rPr lang="en-US" dirty="0" smtClean="0"/>
              <a:t>C</a:t>
            </a:r>
            <a:r>
              <a:rPr lang="en-US" baseline="-25000" dirty="0" smtClean="0"/>
              <a:t>60</a:t>
            </a:r>
            <a:endParaRPr lang="en-US" sz="1600" baseline="-25000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762000" y="1143000"/>
            <a:ext cx="6858000" cy="3886200"/>
          </a:xfrm>
          <a:prstGeom prst="rect">
            <a:avLst/>
          </a:prstGeom>
          <a:noFill/>
          <a:ln w="15875">
            <a:noFill/>
          </a:ln>
        </p:spPr>
        <p:txBody>
          <a:bodyPr vert="horz" lIns="91440" tIns="137160" rIns="91440" bIns="45720" rtlCol="0">
            <a:normAutofit/>
          </a:bodyPr>
          <a:lstStyle/>
          <a:p>
            <a:pPr marL="0" lvl="1">
              <a:lnSpc>
                <a:spcPct val="120000"/>
              </a:lnSpc>
            </a:pPr>
            <a:r>
              <a:rPr lang="en-US" sz="2400" dirty="0" smtClean="0"/>
              <a:t>	</a:t>
            </a:r>
          </a:p>
          <a:p>
            <a:pPr marL="0" lvl="1">
              <a:lnSpc>
                <a:spcPct val="120000"/>
              </a:lnSpc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914400" y="1600200"/>
            <a:ext cx="6858000" cy="4191000"/>
          </a:xfrm>
          <a:prstGeom prst="rect">
            <a:avLst/>
          </a:prstGeom>
          <a:noFill/>
          <a:ln w="15875">
            <a:noFill/>
          </a:ln>
        </p:spPr>
        <p:txBody>
          <a:bodyPr vert="horz" lIns="91440" tIns="137160" rIns="91440" bIns="45720" rtlCol="0">
            <a:normAutofit fontScale="92500" lnSpcReduction="20000"/>
          </a:bodyPr>
          <a:lstStyle/>
          <a:p>
            <a:pPr marL="0" lvl="1">
              <a:lnSpc>
                <a:spcPct val="12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W. J.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Kossler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>
              <a:lnSpc>
                <a:spcPct val="12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The College of William and Mary</a:t>
            </a:r>
          </a:p>
          <a:p>
            <a:pPr marL="0" lvl="1">
              <a:lnSpc>
                <a:spcPct val="12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N. M.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Ravindra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>
              <a:lnSpc>
                <a:spcPct val="12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New Jersey Institute of Technology</a:t>
            </a:r>
          </a:p>
          <a:p>
            <a:pPr marL="0" lvl="1">
              <a:lnSpc>
                <a:spcPct val="12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>
              <a:lnSpc>
                <a:spcPct val="12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>
              <a:lnSpc>
                <a:spcPct val="12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>
              <a:lnSpc>
                <a:spcPct val="12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>
              <a:lnSpc>
                <a:spcPct val="120000"/>
              </a:lnSpc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Emails</a:t>
            </a:r>
          </a:p>
          <a:p>
            <a:pPr marL="0" lvl="1">
              <a:lnSpc>
                <a:spcPct val="12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000" b="1" spc="100" dirty="0" smtClean="0">
                <a:solidFill>
                  <a:schemeClr val="tx2"/>
                </a:solidFill>
                <a:latin typeface="Courier New" pitchFamily="49" charset="0"/>
                <a:cs typeface="Times New Roman" pitchFamily="18" charset="0"/>
              </a:rPr>
              <a:t>drh@physikon.net</a:t>
            </a:r>
          </a:p>
          <a:p>
            <a:pPr marL="0" lvl="1">
              <a:lnSpc>
                <a:spcPct val="120000"/>
              </a:lnSpc>
            </a:pPr>
            <a:r>
              <a:rPr lang="en-US" sz="3000" b="1" spc="100" dirty="0" smtClean="0">
                <a:solidFill>
                  <a:schemeClr val="tx2"/>
                </a:solidFill>
                <a:latin typeface="Courier New" pitchFamily="49" charset="0"/>
                <a:cs typeface="Times New Roman" pitchFamily="18" charset="0"/>
              </a:rPr>
              <a:t>	fiory@alum.mit.edu</a:t>
            </a:r>
          </a:p>
          <a:p>
            <a:pPr marL="0" lvl="1">
              <a:lnSpc>
                <a:spcPct val="120000"/>
              </a:lnSpc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295400" y="3962400"/>
            <a:ext cx="5791200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sz="3800" b="1" spc="100" dirty="0" smtClean="0"/>
              <a:t>Superconducting </a:t>
            </a:r>
            <a:r>
              <a:rPr lang="en-US" sz="3800" b="1" i="1" spc="100" dirty="0" smtClean="0"/>
              <a:t>T</a:t>
            </a:r>
            <a:r>
              <a:rPr lang="en-US" sz="3800" b="1" spc="100" baseline="-25000" dirty="0" smtClean="0"/>
              <a:t>C</a:t>
            </a:r>
            <a:r>
              <a:rPr lang="en-US" sz="3800" b="1" spc="100" dirty="0" smtClean="0"/>
              <a:t> in </a:t>
            </a:r>
            <a:r>
              <a:rPr lang="en-US" sz="3800" b="1" i="1" spc="100" dirty="0" smtClean="0"/>
              <a:t>A</a:t>
            </a:r>
            <a:r>
              <a:rPr lang="en-US" sz="3800" b="1" spc="100" baseline="-25000" dirty="0" smtClean="0"/>
              <a:t>3</a:t>
            </a:r>
            <a:r>
              <a:rPr lang="en-US" sz="3800" b="1" spc="100" dirty="0" smtClean="0"/>
              <a:t>C</a:t>
            </a:r>
            <a:r>
              <a:rPr lang="en-US" sz="3800" b="1" spc="100" baseline="-25000" dirty="0" smtClean="0"/>
              <a:t>60</a:t>
            </a:r>
            <a:r>
              <a:rPr lang="en-US" sz="3800" b="1" spc="100" dirty="0" smtClean="0"/>
              <a:t> Systems</a:t>
            </a:r>
            <a:endParaRPr lang="en-US" sz="3800" spc="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8382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Draw Analogy to High-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Doping “Dome” Diagram:</a:t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Doping Decreases with Volume per C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endParaRPr lang="en-US" sz="24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457200" cy="365125"/>
          </a:xfrm>
        </p:spPr>
        <p:txBody>
          <a:bodyPr/>
          <a:lstStyle/>
          <a:p>
            <a:fld id="{0EE520CA-6030-4B45-B06D-1C937E3BF53B}" type="slidenum">
              <a:rPr lang="en-US" sz="1400" smtClean="0"/>
              <a:pPr/>
              <a:t>2</a:t>
            </a:fld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92875"/>
            <a:ext cx="8229600" cy="365125"/>
          </a:xfrm>
        </p:spPr>
        <p:txBody>
          <a:bodyPr/>
          <a:lstStyle/>
          <a:p>
            <a:r>
              <a:rPr lang="en-US" dirty="0" smtClean="0"/>
              <a:t>S25  7  </a:t>
            </a:r>
            <a:r>
              <a:rPr lang="en-US" dirty="0" err="1" smtClean="0"/>
              <a:t>Harshman</a:t>
            </a:r>
            <a:r>
              <a:rPr lang="en-US" dirty="0" smtClean="0"/>
              <a:t> - </a:t>
            </a:r>
            <a:r>
              <a:rPr lang="en-US" dirty="0" err="1" smtClean="0"/>
              <a:t>Fiory</a:t>
            </a:r>
            <a:r>
              <a:rPr lang="en-US" dirty="0" smtClean="0"/>
              <a:t>  Optimal High-</a:t>
            </a:r>
            <a:r>
              <a:rPr lang="en-US" i="1" dirty="0" smtClean="0"/>
              <a:t>T</a:t>
            </a:r>
            <a:r>
              <a:rPr lang="en-US" baseline="-25000" dirty="0" smtClean="0"/>
              <a:t>C</a:t>
            </a:r>
            <a:r>
              <a:rPr lang="en-US" dirty="0" smtClean="0"/>
              <a:t>  Superconductivity in Cs</a:t>
            </a:r>
            <a:r>
              <a:rPr lang="en-US" baseline="-25000" dirty="0" smtClean="0"/>
              <a:t>3</a:t>
            </a:r>
            <a:r>
              <a:rPr lang="en-US" dirty="0" smtClean="0"/>
              <a:t>C</a:t>
            </a:r>
            <a:r>
              <a:rPr lang="en-US" baseline="-25000" dirty="0" smtClean="0"/>
              <a:t>60</a:t>
            </a:r>
            <a:endParaRPr lang="en-US" sz="16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6019800"/>
            <a:ext cx="5560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after A.Y.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Ganin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., Nat.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Lett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466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221 (2010), Fig. 4a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38800" y="1981200"/>
            <a:ext cx="350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spc="50" dirty="0" smtClean="0"/>
              <a:t>T</a:t>
            </a:r>
            <a:r>
              <a:rPr lang="en-US" sz="2200" spc="50" baseline="-25000" dirty="0" smtClean="0"/>
              <a:t>C</a:t>
            </a:r>
            <a:r>
              <a:rPr lang="en-US" sz="2200" spc="50" dirty="0" smtClean="0"/>
              <a:t> of A15 and </a:t>
            </a:r>
            <a:r>
              <a:rPr lang="en-US" sz="2200" spc="50" dirty="0" err="1" smtClean="0"/>
              <a:t>fcc</a:t>
            </a:r>
            <a:r>
              <a:rPr lang="en-US" sz="2200" spc="50" dirty="0" smtClean="0"/>
              <a:t> Forms of Cs</a:t>
            </a:r>
            <a:r>
              <a:rPr lang="en-US" sz="2200" spc="50" baseline="-25000" dirty="0" smtClean="0"/>
              <a:t>3</a:t>
            </a:r>
            <a:r>
              <a:rPr lang="en-US" sz="2200" spc="50" dirty="0" smtClean="0"/>
              <a:t>C</a:t>
            </a:r>
            <a:r>
              <a:rPr lang="en-US" sz="2200" spc="50" baseline="-25000" dirty="0" smtClean="0"/>
              <a:t>60</a:t>
            </a:r>
            <a:r>
              <a:rPr lang="en-US" sz="2200" spc="50" dirty="0" smtClean="0"/>
              <a:t> vary under</a:t>
            </a:r>
            <a:br>
              <a:rPr lang="en-US" sz="2200" spc="50" dirty="0" smtClean="0"/>
            </a:br>
            <a:r>
              <a:rPr lang="en-US" sz="2200" spc="50" dirty="0" smtClean="0"/>
              <a:t>Applied Pressure.</a:t>
            </a:r>
          </a:p>
          <a:p>
            <a:endParaRPr lang="en-US" sz="2200" spc="50" dirty="0" smtClean="0"/>
          </a:p>
          <a:p>
            <a:r>
              <a:rPr lang="en-US" sz="2200" spc="50" dirty="0" smtClean="0"/>
              <a:t>Maxima Determine</a:t>
            </a:r>
            <a:br>
              <a:rPr lang="en-US" sz="2200" spc="50" dirty="0" smtClean="0"/>
            </a:br>
            <a:r>
              <a:rPr lang="en-US" sz="2200" spc="50" dirty="0" smtClean="0"/>
              <a:t>Optimal Measured </a:t>
            </a:r>
            <a:r>
              <a:rPr lang="en-US" sz="2200" i="1" spc="50" dirty="0" smtClean="0"/>
              <a:t>T</a:t>
            </a:r>
            <a:r>
              <a:rPr lang="en-US" sz="2200" spc="50" baseline="-25000" dirty="0" smtClean="0"/>
              <a:t>C0</a:t>
            </a:r>
            <a:r>
              <a:rPr lang="en-US" sz="2200" spc="50" dirty="0" smtClean="0"/>
              <a:t>.</a:t>
            </a:r>
            <a:endParaRPr lang="en-US" sz="2200" spc="50" baseline="-25000" dirty="0" smtClean="0"/>
          </a:p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660066"/>
                </a:solidFill>
              </a:rPr>
              <a:t>A15 </a:t>
            </a:r>
            <a:r>
              <a:rPr lang="en-US" sz="2000" dirty="0" smtClean="0">
                <a:solidFill>
                  <a:srgbClr val="660066"/>
                </a:solidFill>
              </a:rPr>
              <a:t> </a:t>
            </a:r>
            <a:r>
              <a:rPr lang="en-US" sz="2000" i="1" dirty="0" smtClean="0">
                <a:solidFill>
                  <a:srgbClr val="660066"/>
                </a:solidFill>
              </a:rPr>
              <a:t>T</a:t>
            </a:r>
            <a:r>
              <a:rPr lang="en-US" sz="2000" baseline="-25000" dirty="0" smtClean="0">
                <a:solidFill>
                  <a:srgbClr val="660066"/>
                </a:solidFill>
              </a:rPr>
              <a:t>C0</a:t>
            </a:r>
            <a:r>
              <a:rPr lang="en-US" sz="2000" dirty="0" smtClean="0">
                <a:solidFill>
                  <a:srgbClr val="660066"/>
                </a:solidFill>
              </a:rPr>
              <a:t> = 38.36 K, </a:t>
            </a:r>
            <a:r>
              <a:rPr lang="en-US" sz="2000" i="1" dirty="0" smtClean="0">
                <a:solidFill>
                  <a:srgbClr val="660066"/>
                </a:solidFill>
              </a:rPr>
              <a:t>P</a:t>
            </a:r>
            <a:r>
              <a:rPr lang="en-US" sz="2000" dirty="0" smtClean="0">
                <a:solidFill>
                  <a:srgbClr val="660066"/>
                </a:solidFill>
              </a:rPr>
              <a:t> = 0.93 </a:t>
            </a:r>
            <a:r>
              <a:rPr lang="en-US" sz="2000" dirty="0" err="1" smtClean="0">
                <a:solidFill>
                  <a:srgbClr val="660066"/>
                </a:solidFill>
              </a:rPr>
              <a:t>GPa</a:t>
            </a:r>
            <a:endParaRPr lang="en-US" sz="2000" dirty="0" smtClean="0">
              <a:solidFill>
                <a:srgbClr val="660066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b="1" dirty="0" err="1" smtClean="0">
                <a:solidFill>
                  <a:srgbClr val="002060"/>
                </a:solidFill>
              </a:rPr>
              <a:t>fcc</a:t>
            </a:r>
            <a:r>
              <a:rPr lang="en-US" sz="2000" b="1" dirty="0" smtClean="0">
                <a:solidFill>
                  <a:srgbClr val="002060"/>
                </a:solidFill>
              </a:rPr>
              <a:t>  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i="1" dirty="0" smtClean="0">
                <a:solidFill>
                  <a:srgbClr val="002060"/>
                </a:solidFill>
              </a:rPr>
              <a:t>T</a:t>
            </a:r>
            <a:r>
              <a:rPr lang="en-US" sz="2000" baseline="-25000" dirty="0" smtClean="0">
                <a:solidFill>
                  <a:srgbClr val="002060"/>
                </a:solidFill>
              </a:rPr>
              <a:t>C0</a:t>
            </a:r>
            <a:r>
              <a:rPr lang="en-US" sz="2000" dirty="0" smtClean="0">
                <a:solidFill>
                  <a:srgbClr val="002060"/>
                </a:solidFill>
              </a:rPr>
              <a:t> = 35.2 K, </a:t>
            </a:r>
            <a:r>
              <a:rPr lang="en-US" sz="2000" i="1" dirty="0" smtClean="0">
                <a:solidFill>
                  <a:srgbClr val="002060"/>
                </a:solidFill>
              </a:rPr>
              <a:t>P</a:t>
            </a:r>
            <a:r>
              <a:rPr lang="en-US" sz="2000" dirty="0" smtClean="0">
                <a:solidFill>
                  <a:srgbClr val="002060"/>
                </a:solidFill>
              </a:rPr>
              <a:t> = 0.73 </a:t>
            </a:r>
            <a:r>
              <a:rPr lang="en-US" sz="2000" dirty="0" err="1" smtClean="0">
                <a:solidFill>
                  <a:srgbClr val="002060"/>
                </a:solidFill>
              </a:rPr>
              <a:t>GPa</a:t>
            </a:r>
            <a:endParaRPr lang="en-US" sz="2000" dirty="0">
              <a:solidFill>
                <a:srgbClr val="002060"/>
              </a:solidFill>
            </a:endParaRPr>
          </a:p>
        </p:txBody>
      </p:sp>
      <p:pic>
        <p:nvPicPr>
          <p:cNvPr id="1028" name="Picture 4" descr="C:\atfdocs\Superconductor\Dale2\C60\APS2016\GaninNature2010Fig4a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6" y="1828800"/>
            <a:ext cx="5630574" cy="389382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514600" y="3962400"/>
            <a:ext cx="2362200" cy="646331"/>
          </a:xfrm>
          <a:prstGeom prst="rect">
            <a:avLst/>
          </a:prstGeom>
          <a:noFill/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Non-optimal Region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Variable 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T</a:t>
            </a:r>
            <a:r>
              <a:rPr lang="en-US" baseline="-25000" dirty="0" smtClean="0">
                <a:solidFill>
                  <a:schemeClr val="accent2">
                    <a:lumMod val="50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sym typeface="Symbol"/>
              </a:rPr>
              <a:t>, </a:t>
            </a:r>
            <a:r>
              <a:rPr lang="en-US" i="1" dirty="0" err="1" smtClean="0">
                <a:solidFill>
                  <a:schemeClr val="accent2">
                    <a:lumMod val="50000"/>
                  </a:schemeClr>
                </a:solidFill>
                <a:sym typeface="Symbol"/>
              </a:rPr>
              <a:t>n</a:t>
            </a:r>
            <a:r>
              <a:rPr lang="en-US" baseline="-25000" dirty="0" err="1" smtClean="0">
                <a:solidFill>
                  <a:schemeClr val="accent2">
                    <a:lumMod val="50000"/>
                  </a:schemeClr>
                </a:solidFill>
                <a:sym typeface="Symbol"/>
              </a:rPr>
              <a:t>S</a:t>
            </a:r>
            <a:r>
              <a:rPr lang="en-US" baseline="-25000" dirty="0" smtClean="0">
                <a:solidFill>
                  <a:schemeClr val="accent2">
                    <a:lumMod val="50000"/>
                  </a:schemeClr>
                </a:solidFill>
                <a:sym typeface="Symbol"/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sym typeface="Symbol"/>
              </a:rPr>
              <a:t>(SR), 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  <a:sym typeface="Symbol"/>
              </a:rPr>
              <a:t>R</a:t>
            </a:r>
            <a:r>
              <a:rPr lang="en-US" baseline="-25000" dirty="0" smtClean="0">
                <a:solidFill>
                  <a:schemeClr val="accent2">
                    <a:lumMod val="50000"/>
                  </a:schemeClr>
                </a:solidFill>
                <a:sym typeface="Symbol"/>
              </a:rPr>
              <a:t>H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2971800" y="3429000"/>
            <a:ext cx="533400" cy="533400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7600" y="3276600"/>
            <a:ext cx="9906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Optimal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3886200" y="2514600"/>
            <a:ext cx="0" cy="76200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4267200" y="2209800"/>
            <a:ext cx="0" cy="1066800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1" name="Picture 5" descr="C:\atfdocs\Superconductor\Dale2\C60\APS2016\dn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85800"/>
            <a:ext cx="9144000" cy="581933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52400"/>
            <a:ext cx="9144000" cy="914400"/>
          </a:xfrm>
        </p:spPr>
        <p:txBody>
          <a:bodyPr>
            <a:normAutofit/>
          </a:bodyPr>
          <a:lstStyle/>
          <a:p>
            <a:r>
              <a:rPr lang="en-US" sz="3800" b="1" dirty="0" smtClean="0"/>
              <a:t>Coulombic-Based Layered High-</a:t>
            </a:r>
            <a:r>
              <a:rPr lang="en-US" sz="3800" b="1" i="1" dirty="0" smtClean="0"/>
              <a:t>T</a:t>
            </a:r>
            <a:r>
              <a:rPr lang="en-US" sz="3800" b="1" baseline="-25000" dirty="0" smtClean="0"/>
              <a:t>C</a:t>
            </a:r>
            <a:r>
              <a:rPr lang="en-US" sz="3800" b="1" dirty="0" smtClean="0"/>
              <a:t> Model</a:t>
            </a:r>
            <a:endParaRPr lang="en-US" sz="3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200" y="6492875"/>
            <a:ext cx="457200" cy="365125"/>
          </a:xfrm>
        </p:spPr>
        <p:txBody>
          <a:bodyPr/>
          <a:lstStyle/>
          <a:p>
            <a:fld id="{0EE520CA-6030-4B45-B06D-1C937E3BF53B}" type="slidenum">
              <a:rPr lang="en-US" sz="1400" smtClean="0"/>
              <a:pPr/>
              <a:t>3</a:t>
            </a:fld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92875"/>
            <a:ext cx="8229600" cy="365125"/>
          </a:xfrm>
        </p:spPr>
        <p:txBody>
          <a:bodyPr/>
          <a:lstStyle/>
          <a:p>
            <a:r>
              <a:rPr lang="en-US" dirty="0" smtClean="0"/>
              <a:t>S25  7  </a:t>
            </a:r>
            <a:r>
              <a:rPr lang="en-US" dirty="0" err="1" smtClean="0"/>
              <a:t>Harshman</a:t>
            </a:r>
            <a:r>
              <a:rPr lang="en-US" dirty="0" smtClean="0"/>
              <a:t> - </a:t>
            </a:r>
            <a:r>
              <a:rPr lang="en-US" dirty="0" err="1" smtClean="0"/>
              <a:t>Fiory</a:t>
            </a:r>
            <a:r>
              <a:rPr lang="en-US" dirty="0" smtClean="0"/>
              <a:t>  Optimal High-</a:t>
            </a:r>
            <a:r>
              <a:rPr lang="en-US" i="1" dirty="0" smtClean="0"/>
              <a:t>T</a:t>
            </a:r>
            <a:r>
              <a:rPr lang="en-US" baseline="-25000" dirty="0" smtClean="0"/>
              <a:t>C</a:t>
            </a:r>
            <a:r>
              <a:rPr lang="en-US" dirty="0" smtClean="0"/>
              <a:t>  Superconductivity in Cs</a:t>
            </a:r>
            <a:r>
              <a:rPr lang="en-US" baseline="-25000" dirty="0" smtClean="0"/>
              <a:t>3</a:t>
            </a:r>
            <a:r>
              <a:rPr lang="en-US" dirty="0" smtClean="0"/>
              <a:t>C</a:t>
            </a:r>
            <a:r>
              <a:rPr lang="en-US" baseline="-25000" dirty="0" smtClean="0"/>
              <a:t>60</a:t>
            </a:r>
            <a:endParaRPr lang="en-US" sz="1600" baseline="-25000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-817221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-817221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-817221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52400" y="1295400"/>
            <a:ext cx="4800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Type II Reservoir (mediator)</a:t>
            </a:r>
            <a:br>
              <a:rPr lang="en-US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 Layers)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4953000"/>
            <a:ext cx="4419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Type I Reservoir (host)</a:t>
            </a:r>
          </a:p>
          <a:p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 Layers)</a:t>
            </a:r>
            <a:endParaRPr lang="en-US" sz="2400" dirty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8382000" y="2438400"/>
            <a:ext cx="0" cy="2209800"/>
          </a:xfrm>
          <a:prstGeom prst="straightConnector1">
            <a:avLst/>
          </a:prstGeom>
          <a:ln w="50800">
            <a:solidFill>
              <a:schemeClr val="bg1">
                <a:lumMod val="95000"/>
                <a:alpha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8458200" y="2971800"/>
            <a:ext cx="4444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ζ</a:t>
            </a:r>
            <a:endParaRPr lang="en-US" sz="4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52400"/>
            <a:ext cx="9144000" cy="1066800"/>
          </a:xfrm>
        </p:spPr>
        <p:txBody>
          <a:bodyPr>
            <a:normAutofit/>
          </a:bodyPr>
          <a:lstStyle/>
          <a:p>
            <a:r>
              <a:rPr lang="en-US" sz="3800" b="1" dirty="0" smtClean="0"/>
              <a:t>High-</a:t>
            </a:r>
            <a:r>
              <a:rPr lang="en-US" sz="3800" b="1" i="1" dirty="0" smtClean="0"/>
              <a:t>T</a:t>
            </a:r>
            <a:r>
              <a:rPr lang="en-US" sz="3800" b="1" baseline="-25000" dirty="0" smtClean="0"/>
              <a:t>C</a:t>
            </a:r>
            <a:r>
              <a:rPr lang="en-US" sz="3800" b="1" dirty="0" smtClean="0"/>
              <a:t> Optimal Transition Temperature</a:t>
            </a:r>
            <a:endParaRPr lang="en-US" sz="3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200" y="6492875"/>
            <a:ext cx="457200" cy="365125"/>
          </a:xfrm>
        </p:spPr>
        <p:txBody>
          <a:bodyPr/>
          <a:lstStyle/>
          <a:p>
            <a:fld id="{0EE520CA-6030-4B45-B06D-1C937E3BF53B}" type="slidenum">
              <a:rPr lang="en-US" sz="1400" smtClean="0"/>
              <a:pPr/>
              <a:t>4</a:t>
            </a:fld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92875"/>
            <a:ext cx="8229600" cy="365125"/>
          </a:xfrm>
        </p:spPr>
        <p:txBody>
          <a:bodyPr/>
          <a:lstStyle/>
          <a:p>
            <a:r>
              <a:rPr lang="en-US" dirty="0" smtClean="0"/>
              <a:t>S25  7  </a:t>
            </a:r>
            <a:r>
              <a:rPr lang="en-US" dirty="0" err="1" smtClean="0"/>
              <a:t>Harshman</a:t>
            </a:r>
            <a:r>
              <a:rPr lang="en-US" dirty="0" smtClean="0"/>
              <a:t> - </a:t>
            </a:r>
            <a:r>
              <a:rPr lang="en-US" dirty="0" err="1" smtClean="0"/>
              <a:t>Fiory</a:t>
            </a:r>
            <a:r>
              <a:rPr lang="en-US" dirty="0" smtClean="0"/>
              <a:t>  Optimal High-</a:t>
            </a:r>
            <a:r>
              <a:rPr lang="en-US" i="1" dirty="0" smtClean="0"/>
              <a:t>T</a:t>
            </a:r>
            <a:r>
              <a:rPr lang="en-US" baseline="-25000" dirty="0" smtClean="0"/>
              <a:t>C</a:t>
            </a:r>
            <a:r>
              <a:rPr lang="en-US" dirty="0" smtClean="0"/>
              <a:t>  Superconductivity in Cs</a:t>
            </a:r>
            <a:r>
              <a:rPr lang="en-US" baseline="-25000" dirty="0" smtClean="0"/>
              <a:t>3</a:t>
            </a:r>
            <a:r>
              <a:rPr lang="en-US" dirty="0" smtClean="0"/>
              <a:t>C</a:t>
            </a:r>
            <a:r>
              <a:rPr lang="en-US" baseline="-25000" dirty="0" smtClean="0"/>
              <a:t>60</a:t>
            </a:r>
            <a:endParaRPr lang="en-US" sz="1600" baseline="-25000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-817221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-817221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-817221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762000"/>
            <a:ext cx="8763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1714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Coulomb interaction forces between adjacent charge reservoir layers determine optimal transition temperature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171450" algn="ctr"/>
            <a:r>
              <a:rPr lang="en-US" sz="2800" b="1" i="1" spc="15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spc="150" baseline="-25000" dirty="0" smtClean="0">
                <a:latin typeface="Times New Roman" pitchFamily="18" charset="0"/>
                <a:cs typeface="Times New Roman" pitchFamily="18" charset="0"/>
              </a:rPr>
              <a:t>C0</a:t>
            </a:r>
            <a:r>
              <a:rPr lang="en-US" sz="2800" b="1" spc="15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="1" i="1" spc="1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800" b="1" spc="1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 spc="15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b="1" spc="15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spc="150" dirty="0" smtClean="0">
                <a:latin typeface="Times New Roman" pitchFamily="18" charset="0"/>
                <a:cs typeface="Times New Roman" pitchFamily="18" charset="0"/>
              </a:rPr>
              <a:t>Λ/</a:t>
            </a:r>
            <a:r>
              <a:rPr lang="en-US" sz="2800" b="1" spc="150" dirty="0" err="1" smtClean="0">
                <a:latin typeface="Times New Roman" pitchFamily="18" charset="0"/>
                <a:cs typeface="Times New Roman" pitchFamily="18" charset="0"/>
              </a:rPr>
              <a:t>ℓζ</a:t>
            </a:r>
            <a:endParaRPr lang="en-US" sz="2800" b="1" spc="15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1714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100" dirty="0" smtClean="0">
                <a:latin typeface="Times New Roman" pitchFamily="18" charset="0"/>
                <a:cs typeface="Times New Roman" pitchFamily="18" charset="0"/>
              </a:rPr>
              <a:t>ℓ</a:t>
            </a:r>
            <a:r>
              <a:rPr lang="en-US" sz="2800" b="1" spc="100" baseline="30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800" b="1" spc="1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 spc="1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 spc="1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</a:t>
            </a:r>
            <a:r>
              <a:rPr lang="en-US" sz="2800" b="1" spc="1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b="1" i="1" spc="100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285750" indent="-171450"/>
            <a:r>
              <a:rPr lang="en-US" sz="2400" spc="100" dirty="0" smtClean="0">
                <a:latin typeface="Times New Roman" pitchFamily="18" charset="0"/>
                <a:cs typeface="Times New Roman" pitchFamily="18" charset="0"/>
              </a:rPr>
              <a:t>     Interaction Charge Areal Density</a:t>
            </a:r>
            <a:br>
              <a:rPr lang="en-US" sz="2400" spc="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spc="1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spc="1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</a:t>
            </a:r>
            <a:r>
              <a:rPr lang="en-US" sz="2400" spc="100" dirty="0" smtClean="0">
                <a:latin typeface="Times New Roman" pitchFamily="18" charset="0"/>
                <a:cs typeface="Times New Roman" pitchFamily="18" charset="0"/>
              </a:rPr>
              <a:t>  Number of  Type II layers (e.g., CuO</a:t>
            </a:r>
            <a:r>
              <a:rPr lang="en-US" sz="2400" spc="1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spc="100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en-US" sz="2400" spc="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spc="1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spc="1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</a:t>
            </a:r>
            <a:r>
              <a:rPr lang="en-US" sz="2400" spc="100" dirty="0" smtClean="0">
                <a:latin typeface="Times New Roman" pitchFamily="18" charset="0"/>
                <a:cs typeface="Times New Roman" pitchFamily="18" charset="0"/>
              </a:rPr>
              <a:t>  Interacting Charge Fraction</a:t>
            </a:r>
            <a:br>
              <a:rPr lang="en-US" sz="2400" spc="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spc="100" dirty="0" smtClean="0">
                <a:latin typeface="Times New Roman" pitchFamily="18" charset="0"/>
                <a:cs typeface="Times New Roman" pitchFamily="18" charset="0"/>
              </a:rPr>
              <a:t>            Determined by doping and stoichiometry</a:t>
            </a:r>
            <a:br>
              <a:rPr lang="en-US" sz="2400" spc="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spc="1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i="1" spc="1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spc="100" dirty="0" smtClean="0">
                <a:latin typeface="Times New Roman" pitchFamily="18" charset="0"/>
                <a:cs typeface="Times New Roman" pitchFamily="18" charset="0"/>
              </a:rPr>
              <a:t>  Formula-unit Basal-plane Area</a:t>
            </a:r>
          </a:p>
          <a:p>
            <a:pPr marL="285750" indent="-171450"/>
            <a:r>
              <a:rPr lang="en-US" sz="2800" b="1" spc="100" dirty="0" smtClean="0">
                <a:latin typeface="Times New Roman" pitchFamily="18" charset="0"/>
                <a:cs typeface="Times New Roman" pitchFamily="18" charset="0"/>
              </a:rPr>
              <a:t>ζ</a:t>
            </a:r>
            <a:r>
              <a:rPr lang="en-US" sz="2400" spc="100" dirty="0" smtClean="0">
                <a:latin typeface="Times New Roman" pitchFamily="18" charset="0"/>
                <a:cs typeface="Times New Roman" pitchFamily="18" charset="0"/>
              </a:rPr>
              <a:t>   Interaction Distance </a:t>
            </a:r>
            <a:br>
              <a:rPr lang="en-US" sz="2400" spc="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spc="100" dirty="0" smtClean="0">
                <a:latin typeface="Times New Roman" pitchFamily="18" charset="0"/>
                <a:cs typeface="Times New Roman" pitchFamily="18" charset="0"/>
              </a:rPr>
              <a:t>    = Separation between adjacent layers</a:t>
            </a:r>
          </a:p>
          <a:p>
            <a:pPr marL="285750" indent="-171450"/>
            <a:r>
              <a:rPr lang="en-US" sz="2800" b="1" spc="100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2400" spc="100" dirty="0" smtClean="0">
                <a:latin typeface="Times New Roman" pitchFamily="18" charset="0"/>
                <a:cs typeface="Times New Roman" pitchFamily="18" charset="0"/>
              </a:rPr>
              <a:t>  Length scale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7.47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10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cm (evaluated from experiment)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52400"/>
            <a:ext cx="9144000" cy="1066800"/>
          </a:xfrm>
        </p:spPr>
        <p:txBody>
          <a:bodyPr>
            <a:normAutofit/>
          </a:bodyPr>
          <a:lstStyle/>
          <a:p>
            <a:r>
              <a:rPr lang="en-US" sz="3800" b="1" dirty="0" smtClean="0"/>
              <a:t>Theoretical High-</a:t>
            </a:r>
            <a:r>
              <a:rPr lang="en-US" sz="3800" b="1" i="1" dirty="0" smtClean="0"/>
              <a:t>T</a:t>
            </a:r>
            <a:r>
              <a:rPr lang="en-US" sz="3800" b="1" baseline="-25000" dirty="0" smtClean="0"/>
              <a:t>C</a:t>
            </a:r>
            <a:r>
              <a:rPr lang="en-US" sz="3800" b="1" dirty="0" smtClean="0"/>
              <a:t> Model</a:t>
            </a:r>
            <a:endParaRPr lang="en-US" sz="3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200" y="6492875"/>
            <a:ext cx="457200" cy="365125"/>
          </a:xfrm>
        </p:spPr>
        <p:txBody>
          <a:bodyPr/>
          <a:lstStyle/>
          <a:p>
            <a:fld id="{0EE520CA-6030-4B45-B06D-1C937E3BF53B}" type="slidenum">
              <a:rPr lang="en-US" sz="1400" smtClean="0"/>
              <a:pPr/>
              <a:t>5</a:t>
            </a:fld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92875"/>
            <a:ext cx="8229600" cy="365125"/>
          </a:xfrm>
        </p:spPr>
        <p:txBody>
          <a:bodyPr/>
          <a:lstStyle/>
          <a:p>
            <a:r>
              <a:rPr lang="en-US" dirty="0" smtClean="0"/>
              <a:t>S25  7  </a:t>
            </a:r>
            <a:r>
              <a:rPr lang="en-US" dirty="0" err="1" smtClean="0"/>
              <a:t>Harshman</a:t>
            </a:r>
            <a:r>
              <a:rPr lang="en-US" dirty="0" smtClean="0"/>
              <a:t> - </a:t>
            </a:r>
            <a:r>
              <a:rPr lang="en-US" dirty="0" err="1" smtClean="0"/>
              <a:t>Fiory</a:t>
            </a:r>
            <a:r>
              <a:rPr lang="en-US" dirty="0" smtClean="0"/>
              <a:t>  Optimal High-</a:t>
            </a:r>
            <a:r>
              <a:rPr lang="en-US" i="1" dirty="0" smtClean="0"/>
              <a:t>T</a:t>
            </a:r>
            <a:r>
              <a:rPr lang="en-US" baseline="-25000" dirty="0" smtClean="0"/>
              <a:t>C</a:t>
            </a:r>
            <a:r>
              <a:rPr lang="en-US" dirty="0" smtClean="0"/>
              <a:t>  Superconductivity in Cs</a:t>
            </a:r>
            <a:r>
              <a:rPr lang="en-US" baseline="-25000" dirty="0" smtClean="0"/>
              <a:t>3</a:t>
            </a:r>
            <a:r>
              <a:rPr lang="en-US" dirty="0" smtClean="0"/>
              <a:t>C</a:t>
            </a:r>
            <a:r>
              <a:rPr lang="en-US" baseline="-25000" dirty="0" smtClean="0"/>
              <a:t>60</a:t>
            </a:r>
            <a:endParaRPr lang="en-US" sz="1600" baseline="-25000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-817221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-817221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-817221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5800" y="762000"/>
            <a:ext cx="822960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pc="100" dirty="0" smtClean="0">
                <a:latin typeface="Times New Roman" pitchFamily="18" charset="0"/>
                <a:cs typeface="Times New Roman" pitchFamily="18" charset="0"/>
              </a:rPr>
              <a:t>Coulomb Interaction Energy Scale </a:t>
            </a:r>
          </a:p>
          <a:p>
            <a:r>
              <a:rPr lang="en-US" sz="2800" i="1" spc="1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i="1" spc="1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b="1" spc="1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spc="100" dirty="0" smtClean="0">
                <a:latin typeface="Times New Roman" pitchFamily="18" charset="0"/>
                <a:cs typeface="Times New Roman" pitchFamily="18" charset="0"/>
              </a:rPr>
              <a:t>/ζ</a:t>
            </a:r>
          </a:p>
          <a:p>
            <a:pPr>
              <a:spcBef>
                <a:spcPts val="1200"/>
              </a:spcBef>
            </a:pPr>
            <a:r>
              <a:rPr lang="en-US" sz="2800" spc="100" dirty="0" smtClean="0">
                <a:latin typeface="Times New Roman" pitchFamily="18" charset="0"/>
                <a:cs typeface="Times New Roman" pitchFamily="18" charset="0"/>
              </a:rPr>
              <a:t>Interlayer Coulomb Interaction Potential</a:t>
            </a:r>
          </a:p>
          <a:p>
            <a:pPr marL="742950" lvl="1"/>
            <a:r>
              <a:rPr lang="en-US" sz="2800" spc="1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spc="1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="1" spc="100" baseline="-25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800" b="1" spc="1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i="1" spc="1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b="1" spc="100" dirty="0" smtClean="0">
                <a:latin typeface="Times New Roman" pitchFamily="18" charset="0"/>
                <a:cs typeface="Times New Roman" pitchFamily="18" charset="0"/>
              </a:rPr>
              <a:t>) ~ exp(</a:t>
            </a:r>
            <a:r>
              <a:rPr lang="en-US" sz="2800" b="1" spc="1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en-US" sz="2800" b="1" i="1" spc="100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b="1" spc="100" dirty="0" err="1" smtClean="0">
                <a:latin typeface="Times New Roman" pitchFamily="18" charset="0"/>
                <a:cs typeface="Times New Roman" pitchFamily="18" charset="0"/>
              </a:rPr>
              <a:t>ζ</a:t>
            </a:r>
            <a:r>
              <a:rPr lang="en-US" sz="2800" b="1" spc="1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lvl="1">
              <a:spcBef>
                <a:spcPts val="1200"/>
              </a:spcBef>
            </a:pPr>
            <a:r>
              <a:rPr lang="en-US" sz="2800" spc="100" dirty="0" smtClean="0">
                <a:latin typeface="Times New Roman" pitchFamily="18" charset="0"/>
                <a:cs typeface="Times New Roman" pitchFamily="18" charset="0"/>
              </a:rPr>
              <a:t>Coupling Strength</a:t>
            </a:r>
          </a:p>
          <a:p>
            <a:pPr marL="0" lvl="1"/>
            <a:r>
              <a:rPr lang="en-US" sz="2800" spc="1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spc="100" dirty="0" smtClean="0">
                <a:latin typeface="Times New Roman" pitchFamily="18" charset="0"/>
                <a:cs typeface="Times New Roman" pitchFamily="18" charset="0"/>
              </a:rPr>
              <a:t>λ </a:t>
            </a:r>
            <a:r>
              <a:rPr lang="en-US" sz="2800" b="1" spc="100" dirty="0" smtClean="0">
                <a:latin typeface="Times New Roman" pitchFamily="18" charset="0"/>
                <a:cs typeface="Times New Roman" pitchFamily="18" charset="0"/>
                <a:sym typeface="Symbol"/>
              </a:rPr>
              <a:t></a:t>
            </a:r>
            <a:r>
              <a:rPr lang="en-US" sz="2800" b="1" spc="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100" dirty="0" smtClean="0">
                <a:latin typeface="Times New Roman" pitchFamily="18" charset="0"/>
                <a:cs typeface="Times New Roman" pitchFamily="18" charset="0"/>
                <a:sym typeface="Symbol"/>
              </a:rPr>
              <a:t></a:t>
            </a:r>
            <a:r>
              <a:rPr lang="en-US" sz="2800" b="1" spc="1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800" b="1" i="1" spc="100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b="1" spc="1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="1" spc="100" baseline="-25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800" b="1" spc="1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i="1" spc="1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b="1" spc="100" dirty="0" smtClean="0">
                <a:latin typeface="Times New Roman" pitchFamily="18" charset="0"/>
                <a:cs typeface="Times New Roman" pitchFamily="18" charset="0"/>
              </a:rPr>
              <a:t>)|</a:t>
            </a:r>
            <a:r>
              <a:rPr lang="en-US" sz="2800" b="1" spc="1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spc="100" dirty="0" smtClean="0">
                <a:latin typeface="Times New Roman" pitchFamily="18" charset="0"/>
                <a:cs typeface="Times New Roman" pitchFamily="18" charset="0"/>
                <a:sym typeface="Symbol"/>
              </a:rPr>
              <a:t></a:t>
            </a:r>
            <a:r>
              <a:rPr lang="en-US" sz="2800" b="1" spc="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100" dirty="0" smtClean="0">
                <a:latin typeface="Times New Roman" pitchFamily="18" charset="0"/>
                <a:cs typeface="Times New Roman" pitchFamily="18" charset="0"/>
                <a:sym typeface="Symbol"/>
              </a:rPr>
              <a:t></a:t>
            </a:r>
            <a:r>
              <a:rPr lang="en-US" sz="2800" b="1" spc="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spc="1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b="1" spc="1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spc="1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spc="100" dirty="0" err="1" smtClean="0">
                <a:latin typeface="Times New Roman" pitchFamily="18" charset="0"/>
                <a:cs typeface="Times New Roman" pitchFamily="18" charset="0"/>
              </a:rPr>
              <a:t>ℓζ</a:t>
            </a:r>
            <a:r>
              <a:rPr lang="en-US" sz="2800" b="1" spc="1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="1" spc="100" baseline="30000" dirty="0" smtClean="0">
                <a:latin typeface="Times New Roman" pitchFamily="18" charset="0"/>
                <a:cs typeface="Times New Roman" pitchFamily="18" charset="0"/>
              </a:rPr>
              <a:t>–2</a:t>
            </a:r>
          </a:p>
          <a:p>
            <a:pPr marL="0" lvl="1"/>
            <a:r>
              <a:rPr lang="en-US" sz="2800" spc="100" dirty="0" smtClean="0">
                <a:latin typeface="Times New Roman" pitchFamily="18" charset="0"/>
                <a:cs typeface="Times New Roman" pitchFamily="18" charset="0"/>
              </a:rPr>
              <a:t>	From real-space approximation</a:t>
            </a:r>
          </a:p>
          <a:p>
            <a:pPr marL="0" lvl="1"/>
            <a:r>
              <a:rPr lang="en-US" sz="2800" spc="100" dirty="0" smtClean="0">
                <a:latin typeface="Times New Roman" pitchFamily="18" charset="0"/>
                <a:cs typeface="Times New Roman" pitchFamily="18" charset="0"/>
              </a:rPr>
              <a:t>	With interaction charge density </a:t>
            </a:r>
            <a:r>
              <a:rPr lang="en-US" sz="2800" b="1" spc="100" dirty="0" smtClean="0">
                <a:latin typeface="Times New Roman" pitchFamily="18" charset="0"/>
                <a:cs typeface="Times New Roman" pitchFamily="18" charset="0"/>
              </a:rPr>
              <a:t>ℓ</a:t>
            </a:r>
            <a:r>
              <a:rPr lang="en-US" sz="2800" b="1" spc="100" baseline="30000" dirty="0" smtClean="0">
                <a:latin typeface="Times New Roman" pitchFamily="18" charset="0"/>
                <a:cs typeface="Times New Roman" pitchFamily="18" charset="0"/>
              </a:rPr>
              <a:t>–2</a:t>
            </a:r>
            <a:r>
              <a:rPr lang="en-US" sz="2800" b="1" spc="1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="1" spc="100" dirty="0" err="1" smtClean="0">
                <a:latin typeface="Times New Roman" pitchFamily="18" charset="0"/>
                <a:cs typeface="Times New Roman" pitchFamily="18" charset="0"/>
              </a:rPr>
              <a:t>ση</a:t>
            </a:r>
            <a:r>
              <a:rPr lang="en-US" sz="2800" b="1" spc="1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b="1" i="1" spc="100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0" lvl="1">
              <a:spcBef>
                <a:spcPts val="1200"/>
              </a:spcBef>
            </a:pPr>
            <a:r>
              <a:rPr lang="en-US" sz="2800" spc="100" dirty="0" smtClean="0">
                <a:latin typeface="Times New Roman" pitchFamily="18" charset="0"/>
                <a:cs typeface="Times New Roman" pitchFamily="18" charset="0"/>
              </a:rPr>
              <a:t>Strong Coupling Form </a:t>
            </a:r>
            <a:r>
              <a:rPr lang="en-US" sz="2800" b="1" i="1" spc="1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spc="100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spc="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100" dirty="0" smtClean="0">
                <a:latin typeface="Times New Roman" pitchFamily="18" charset="0"/>
                <a:cs typeface="Times New Roman" pitchFamily="18" charset="0"/>
                <a:sym typeface="Symbol"/>
              </a:rPr>
              <a:t></a:t>
            </a:r>
            <a:r>
              <a:rPr lang="en-US" sz="2800" b="1" spc="100" dirty="0" smtClean="0">
                <a:latin typeface="Times New Roman" pitchFamily="18" charset="0"/>
                <a:cs typeface="Times New Roman" pitchFamily="18" charset="0"/>
              </a:rPr>
              <a:t> λ</a:t>
            </a:r>
            <a:r>
              <a:rPr lang="en-US" sz="2800" b="1" spc="100" baseline="30000" dirty="0" smtClean="0">
                <a:latin typeface="Times New Roman" pitchFamily="18" charset="0"/>
                <a:cs typeface="Times New Roman" pitchFamily="18" charset="0"/>
              </a:rPr>
              <a:t>1/2</a:t>
            </a:r>
          </a:p>
          <a:p>
            <a:pPr marL="0" lvl="1"/>
            <a:r>
              <a:rPr lang="en-US" sz="2800" i="1" spc="1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i="1" spc="1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spc="100" baseline="-25000" dirty="0" smtClean="0">
                <a:latin typeface="Times New Roman" pitchFamily="18" charset="0"/>
                <a:cs typeface="Times New Roman" pitchFamily="18" charset="0"/>
              </a:rPr>
              <a:t>C0</a:t>
            </a:r>
            <a:r>
              <a:rPr lang="en-US" sz="2800" b="1" spc="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100" dirty="0" smtClean="0">
                <a:latin typeface="Times New Roman" pitchFamily="18" charset="0"/>
                <a:cs typeface="Times New Roman" pitchFamily="18" charset="0"/>
                <a:sym typeface="Symbol"/>
              </a:rPr>
              <a:t></a:t>
            </a:r>
            <a:r>
              <a:rPr lang="en-US" sz="2800" b="1" spc="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spc="1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b="1" spc="1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spc="1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b="1" spc="100" dirty="0" err="1" smtClean="0">
                <a:latin typeface="Times New Roman" pitchFamily="18" charset="0"/>
                <a:cs typeface="Times New Roman" pitchFamily="18" charset="0"/>
              </a:rPr>
              <a:t>ℓζ</a:t>
            </a:r>
            <a:endParaRPr lang="en-US" sz="2800" b="1" spc="1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D. R.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Harshman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A. T.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Fiory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J. Phys. Chem. Solids 85 (2015) 106-116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762000" y="5943600"/>
            <a:ext cx="838200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52400"/>
            <a:ext cx="9144000" cy="1066800"/>
          </a:xfrm>
        </p:spPr>
        <p:txBody>
          <a:bodyPr>
            <a:normAutofit/>
          </a:bodyPr>
          <a:lstStyle/>
          <a:p>
            <a:r>
              <a:rPr lang="en-US" sz="3800" b="1" dirty="0" smtClean="0"/>
              <a:t>Determining Factional Charge </a:t>
            </a:r>
            <a:r>
              <a:rPr lang="en-US" sz="3800" b="1" dirty="0" smtClean="0">
                <a:sym typeface="Symbol"/>
              </a:rPr>
              <a:t></a:t>
            </a:r>
            <a:endParaRPr lang="en-US" sz="3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200" y="6492875"/>
            <a:ext cx="457200" cy="365125"/>
          </a:xfrm>
        </p:spPr>
        <p:txBody>
          <a:bodyPr/>
          <a:lstStyle/>
          <a:p>
            <a:fld id="{0EE520CA-6030-4B45-B06D-1C937E3BF53B}" type="slidenum">
              <a:rPr lang="en-US" sz="1400" smtClean="0"/>
              <a:pPr/>
              <a:t>6</a:t>
            </a:fld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92875"/>
            <a:ext cx="8229600" cy="365125"/>
          </a:xfrm>
        </p:spPr>
        <p:txBody>
          <a:bodyPr/>
          <a:lstStyle/>
          <a:p>
            <a:r>
              <a:rPr lang="en-US" dirty="0" smtClean="0"/>
              <a:t>S25  7  </a:t>
            </a:r>
            <a:r>
              <a:rPr lang="en-US" dirty="0" err="1" smtClean="0"/>
              <a:t>Harshman</a:t>
            </a:r>
            <a:r>
              <a:rPr lang="en-US" dirty="0" smtClean="0"/>
              <a:t> - </a:t>
            </a:r>
            <a:r>
              <a:rPr lang="en-US" dirty="0" err="1" smtClean="0"/>
              <a:t>Fiory</a:t>
            </a:r>
            <a:r>
              <a:rPr lang="en-US" dirty="0" smtClean="0"/>
              <a:t>  Optimal High-</a:t>
            </a:r>
            <a:r>
              <a:rPr lang="en-US" i="1" dirty="0" smtClean="0"/>
              <a:t>T</a:t>
            </a:r>
            <a:r>
              <a:rPr lang="en-US" baseline="-25000" dirty="0" smtClean="0"/>
              <a:t>C</a:t>
            </a:r>
            <a:r>
              <a:rPr lang="en-US" dirty="0" smtClean="0"/>
              <a:t>  Superconductivity in Cs</a:t>
            </a:r>
            <a:r>
              <a:rPr lang="en-US" baseline="-25000" dirty="0" smtClean="0"/>
              <a:t>3</a:t>
            </a:r>
            <a:r>
              <a:rPr lang="en-US" dirty="0" smtClean="0"/>
              <a:t>C</a:t>
            </a:r>
            <a:r>
              <a:rPr lang="en-US" baseline="-25000" dirty="0" smtClean="0"/>
              <a:t>60</a:t>
            </a:r>
            <a:endParaRPr lang="en-US" sz="1600" baseline="-25000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-817221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-817221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-817221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990600"/>
            <a:ext cx="8991600" cy="6509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Charge Allocation Rules for Known Doping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spc="100" dirty="0" smtClean="0">
                <a:latin typeface="Times New Roman" pitchFamily="18" charset="0"/>
                <a:cs typeface="Times New Roman" pitchFamily="18" charset="0"/>
                <a:sym typeface="Symbol"/>
              </a:rPr>
              <a:t> =  </a:t>
            </a:r>
            <a:r>
              <a:rPr lang="en-US" sz="2800" b="1" i="1" spc="100" dirty="0" smtClean="0">
                <a:latin typeface="Times New Roman" pitchFamily="18" charset="0"/>
                <a:cs typeface="Times New Roman" pitchFamily="18" charset="0"/>
                <a:sym typeface="Symbol"/>
              </a:rPr>
              <a:t>v</a:t>
            </a:r>
            <a:r>
              <a:rPr lang="en-US" sz="2800" b="1" spc="100" dirty="0" smtClean="0">
                <a:latin typeface="Times New Roman" pitchFamily="18" charset="0"/>
                <a:cs typeface="Times New Roman" pitchFamily="18" charset="0"/>
                <a:sym typeface="Symbol"/>
              </a:rPr>
              <a:t> [</a:t>
            </a:r>
            <a:r>
              <a:rPr lang="en-US" sz="2800" b="1" i="1" spc="100" dirty="0" smtClean="0">
                <a:latin typeface="Times New Roman" pitchFamily="18" charset="0"/>
                <a:cs typeface="Times New Roman" pitchFamily="18" charset="0"/>
                <a:sym typeface="Symbol"/>
              </a:rPr>
              <a:t>x </a:t>
            </a:r>
            <a:r>
              <a:rPr lang="en-US" sz="2800" b="1" spc="1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en-US" sz="2800" b="1" i="1" spc="100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sz="2800" b="1" spc="1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r>
              <a:rPr lang="en-US" sz="2800" b="1" spc="100" dirty="0" smtClean="0">
                <a:latin typeface="Times New Roman" pitchFamily="18" charset="0"/>
                <a:cs typeface="Times New Roman" pitchFamily="18" charset="0"/>
                <a:sym typeface="Symbol"/>
              </a:rPr>
              <a:t>]</a:t>
            </a:r>
            <a:endParaRPr lang="en-US" sz="2800" b="1" spc="100" dirty="0" smtClean="0">
              <a:latin typeface="Times New Roman" pitchFamily="18" charset="0"/>
              <a:cs typeface="Times New Roman" pitchFamily="18" charset="0"/>
            </a:endParaRPr>
          </a:p>
          <a:p>
            <a:pPr indent="-457200">
              <a:spcBef>
                <a:spcPts val="600"/>
              </a:spcBef>
              <a:spcAft>
                <a:spcPts val="600"/>
              </a:spcAft>
            </a:pPr>
            <a:endParaRPr lang="en-US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457200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1a) Sharing between N (typically 2) ions or structural 	layers/surfaces introduces a factor of 1/N in γ.</a:t>
            </a:r>
          </a:p>
          <a:p>
            <a:pPr indent="-457200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1b) Doping is shared equally between the two reservoirs, 	resulting in a factor of ½ in γ.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-457200">
              <a:spcBef>
                <a:spcPts val="600"/>
              </a:spcBef>
              <a:spcAft>
                <a:spcPts val="600"/>
              </a:spcAft>
            </a:pPr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45720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 optimal cuprate compounds of unknown doping,</a:t>
            </a:r>
            <a:b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σ is calculated by scaling to σ</a:t>
            </a:r>
            <a:r>
              <a:rPr lang="en-US" sz="2400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0.228 of YBa</a:t>
            </a:r>
            <a:r>
              <a:rPr lang="en-US" sz="2400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en-US" sz="2400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6.92</a:t>
            </a: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lvl="1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29400" y="1447800"/>
            <a:ext cx="2286000" cy="1200329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marL="285750" indent="-171450"/>
            <a:r>
              <a:rPr lang="en-US" sz="2400" i="1" spc="50" dirty="0" smtClean="0">
                <a:solidFill>
                  <a:srgbClr val="00400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pPr marL="285750" indent="-171450"/>
            <a:r>
              <a:rPr lang="en-US" sz="2400" dirty="0" smtClean="0">
                <a:solidFill>
                  <a:srgbClr val="004000"/>
                </a:solidFill>
                <a:latin typeface="Times New Roman" pitchFamily="18" charset="0"/>
                <a:cs typeface="Times New Roman" pitchFamily="18" charset="0"/>
              </a:rPr>
              <a:t>(Sr</a:t>
            </a:r>
            <a:r>
              <a:rPr lang="en-US" sz="2400" baseline="-25000" dirty="0" smtClean="0">
                <a:solidFill>
                  <a:srgbClr val="004000"/>
                </a:solidFill>
                <a:latin typeface="Times New Roman" pitchFamily="18" charset="0"/>
                <a:cs typeface="Times New Roman" pitchFamily="18" charset="0"/>
              </a:rPr>
              <a:t>0.9</a:t>
            </a:r>
            <a:r>
              <a:rPr lang="en-US" sz="2400" dirty="0" smtClean="0">
                <a:solidFill>
                  <a:srgbClr val="004000"/>
                </a:solidFill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en-US" sz="2400" baseline="-25000" dirty="0" smtClean="0">
                <a:solidFill>
                  <a:srgbClr val="004000"/>
                </a:solidFill>
                <a:latin typeface="Times New Roman" pitchFamily="18" charset="0"/>
                <a:cs typeface="Times New Roman" pitchFamily="18" charset="0"/>
              </a:rPr>
              <a:t>0.1</a:t>
            </a:r>
            <a:r>
              <a:rPr lang="en-US" sz="2400" dirty="0" smtClean="0">
                <a:solidFill>
                  <a:srgbClr val="004000"/>
                </a:solidFill>
                <a:latin typeface="Times New Roman" pitchFamily="18" charset="0"/>
                <a:cs typeface="Times New Roman" pitchFamily="18" charset="0"/>
              </a:rPr>
              <a:t>)CuO</a:t>
            </a:r>
            <a:r>
              <a:rPr lang="en-US" sz="2400" baseline="-25000" dirty="0" smtClean="0">
                <a:solidFill>
                  <a:srgbClr val="004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rgbClr val="004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171450"/>
            <a:r>
              <a:rPr lang="en-US" sz="2400" i="1" dirty="0" smtClean="0">
                <a:solidFill>
                  <a:srgbClr val="004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solidFill>
                  <a:srgbClr val="004000"/>
                </a:solidFill>
                <a:latin typeface="Times New Roman" pitchFamily="18" charset="0"/>
                <a:cs typeface="Times New Roman" pitchFamily="18" charset="0"/>
              </a:rPr>
              <a:t> = 0.1   </a:t>
            </a:r>
            <a:r>
              <a:rPr lang="en-US" sz="2400" i="1" dirty="0" smtClean="0">
                <a:solidFill>
                  <a:srgbClr val="004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 smtClean="0">
                <a:solidFill>
                  <a:srgbClr val="004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 smtClean="0">
                <a:solidFill>
                  <a:srgbClr val="004000"/>
                </a:solidFill>
                <a:latin typeface="Times New Roman" pitchFamily="18" charset="0"/>
                <a:cs typeface="Times New Roman" pitchFamily="18" charset="0"/>
              </a:rPr>
              <a:t> = 0</a:t>
            </a:r>
            <a:endParaRPr lang="en-US" sz="2400" dirty="0">
              <a:solidFill>
                <a:srgbClr val="004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600200" y="5562600"/>
            <a:ext cx="3810000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200" y="6492875"/>
            <a:ext cx="457200" cy="365125"/>
          </a:xfrm>
        </p:spPr>
        <p:txBody>
          <a:bodyPr/>
          <a:lstStyle/>
          <a:p>
            <a:fld id="{0EE520CA-6030-4B45-B06D-1C937E3BF53B}" type="slidenum">
              <a:rPr lang="en-US" sz="1400" smtClean="0"/>
              <a:pPr/>
              <a:t>7</a:t>
            </a:fld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92875"/>
            <a:ext cx="8229600" cy="365125"/>
          </a:xfrm>
        </p:spPr>
        <p:txBody>
          <a:bodyPr/>
          <a:lstStyle/>
          <a:p>
            <a:r>
              <a:rPr lang="en-US" dirty="0" smtClean="0"/>
              <a:t>S25  7  </a:t>
            </a:r>
            <a:r>
              <a:rPr lang="en-US" dirty="0" err="1" smtClean="0"/>
              <a:t>Harshman</a:t>
            </a:r>
            <a:r>
              <a:rPr lang="en-US" dirty="0" smtClean="0"/>
              <a:t> - </a:t>
            </a:r>
            <a:r>
              <a:rPr lang="en-US" dirty="0" err="1" smtClean="0"/>
              <a:t>Fiory</a:t>
            </a:r>
            <a:r>
              <a:rPr lang="en-US" dirty="0" smtClean="0"/>
              <a:t>  Optimal High-</a:t>
            </a:r>
            <a:r>
              <a:rPr lang="en-US" i="1" dirty="0" smtClean="0"/>
              <a:t>T</a:t>
            </a:r>
            <a:r>
              <a:rPr lang="en-US" baseline="-25000" dirty="0" smtClean="0"/>
              <a:t>C</a:t>
            </a:r>
            <a:r>
              <a:rPr lang="en-US" dirty="0" smtClean="0"/>
              <a:t>  Superconductivity in Cs</a:t>
            </a:r>
            <a:r>
              <a:rPr lang="en-US" baseline="-25000" dirty="0" smtClean="0"/>
              <a:t>3</a:t>
            </a:r>
            <a:r>
              <a:rPr lang="en-US" dirty="0" smtClean="0"/>
              <a:t>C</a:t>
            </a:r>
            <a:r>
              <a:rPr lang="en-US" baseline="-25000" dirty="0" smtClean="0"/>
              <a:t>60</a:t>
            </a:r>
            <a:endParaRPr lang="en-US" sz="1600" baseline="-25000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-817221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-817221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-817221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"/>
            <a:ext cx="8534400" cy="32004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  <a:sym typeface="Symbol"/>
              </a:rPr>
              <a:t>High-</a:t>
            </a:r>
            <a:r>
              <a:rPr lang="en-US" sz="3600" b="1" i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  <a:sym typeface="Symbol"/>
              </a:rPr>
              <a:t>T</a:t>
            </a:r>
            <a:r>
              <a:rPr lang="en-US" sz="3600" b="1" baseline="-25000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  <a:sym typeface="Symbol"/>
              </a:rPr>
              <a:t>C</a:t>
            </a:r>
            <a:r>
              <a:rPr lang="en-US" sz="3600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  <a:sym typeface="Symbol"/>
              </a:rPr>
              <a:t> Compounds Comprising One Layer</a:t>
            </a:r>
            <a:br>
              <a:rPr lang="en-US" sz="3600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  <a:sym typeface="Symbol"/>
              </a:rPr>
            </a:br>
            <a:r>
              <a:rPr lang="en-US" sz="3600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  <a:sym typeface="Symbol"/>
              </a:rPr>
              <a:t>in Each Charge Reservoir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rgbClr val="FF0000"/>
                </a:solidFill>
                <a:sym typeface="Symbol"/>
              </a:rPr>
              <a:t/>
            </a:r>
            <a:br>
              <a:rPr lang="en-US" sz="2400" dirty="0" smtClean="0">
                <a:solidFill>
                  <a:srgbClr val="FF0000"/>
                </a:solidFill>
                <a:sym typeface="Symbol"/>
              </a:rPr>
            </a:br>
            <a:r>
              <a:rPr lang="en-US" sz="24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Type I   = 1        </a:t>
            </a:r>
            <a:r>
              <a:rPr lang="en-US" sz="2800" b="1" dirty="0" smtClean="0">
                <a:solidFill>
                  <a:srgbClr val="00008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Type II   = 1</a:t>
            </a:r>
            <a:endParaRPr lang="en-US" sz="2800" b="1" dirty="0">
              <a:solidFill>
                <a:srgbClr val="0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Subtitle 2"/>
          <p:cNvSpPr txBox="1">
            <a:spLocks/>
          </p:cNvSpPr>
          <p:nvPr/>
        </p:nvSpPr>
        <p:spPr>
          <a:xfrm>
            <a:off x="838200" y="2743200"/>
            <a:ext cx="7315200" cy="9906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/>
              </a:rPr>
              <a:t>Sr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/>
              </a:rPr>
              <a:t>0.9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/>
              </a:rPr>
              <a:t>La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/>
              </a:rPr>
              <a:t>0.1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/>
              </a:rPr>
              <a:t>CuO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/>
              </a:rPr>
              <a:t>  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/>
              </a:rPr>
              <a:t>Fe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/>
              </a:rPr>
              <a:t>Se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/>
              </a:rPr>
              <a:t>0.977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kumimoji="0" lang="en-US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kumimoji="0" lang="en-US" sz="28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kumimoji="0" lang="en-US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/>
              </a:rPr>
              <a:t>S</a:t>
            </a:r>
            <a:r>
              <a:rPr kumimoji="0" lang="en-US" sz="28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/>
              </a:rPr>
              <a:t>y</a:t>
            </a:r>
            <a:r>
              <a:rPr kumimoji="0" lang="en-US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/>
              </a:rPr>
              <a:t>M</a:t>
            </a:r>
            <a:r>
              <a:rPr kumimoji="0" lang="en-US" sz="2800" b="1" u="none" strike="noStrike" kern="1200" cap="none" spc="0" normalizeH="0" baseline="3000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/>
              </a:rPr>
              <a:t>(5)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/>
              </a:rPr>
              <a:t>NCl</a:t>
            </a:r>
            <a:endParaRPr kumimoji="0" lang="en-US" sz="2800" b="1" i="0" u="none" strike="noStrike" kern="1200" cap="none" spc="0" normalizeH="0" baseline="-2500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05000" y="4038601"/>
            <a:ext cx="5181600" cy="161582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bIns="274320">
            <a:spAutoFit/>
          </a:bodyPr>
          <a:lstStyle/>
          <a:p>
            <a:pPr marL="285750" indent="-171450" algn="ctr">
              <a:lnSpc>
                <a:spcPct val="150000"/>
              </a:lnSpc>
            </a:pPr>
            <a:r>
              <a:rPr lang="en-US" sz="2800" b="1" i="1" dirty="0" smtClean="0">
                <a:solidFill>
                  <a:srgbClr val="004000"/>
                </a:solidFill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sz="2800" b="1" dirty="0" smtClean="0">
                <a:solidFill>
                  <a:srgbClr val="004000"/>
                </a:solidFill>
                <a:latin typeface="Times New Roman" pitchFamily="18" charset="0"/>
                <a:cs typeface="Times New Roman" pitchFamily="18" charset="0"/>
              </a:rPr>
              <a:t> (Sr</a:t>
            </a:r>
            <a:r>
              <a:rPr lang="en-US" sz="2800" b="1" baseline="-25000" dirty="0" smtClean="0">
                <a:solidFill>
                  <a:srgbClr val="004000"/>
                </a:solidFill>
                <a:latin typeface="Times New Roman" pitchFamily="18" charset="0"/>
                <a:cs typeface="Times New Roman" pitchFamily="18" charset="0"/>
              </a:rPr>
              <a:t>0.9</a:t>
            </a:r>
            <a:r>
              <a:rPr lang="en-US" sz="2800" b="1" dirty="0" smtClean="0">
                <a:solidFill>
                  <a:srgbClr val="004000"/>
                </a:solidFill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en-US" sz="2800" b="1" baseline="-25000" dirty="0" smtClean="0">
                <a:solidFill>
                  <a:srgbClr val="004000"/>
                </a:solidFill>
                <a:latin typeface="Times New Roman" pitchFamily="18" charset="0"/>
                <a:cs typeface="Times New Roman" pitchFamily="18" charset="0"/>
              </a:rPr>
              <a:t>0.1</a:t>
            </a:r>
            <a:r>
              <a:rPr lang="en-US" sz="2800" b="1" dirty="0" smtClean="0">
                <a:solidFill>
                  <a:srgbClr val="004000"/>
                </a:solidFill>
                <a:latin typeface="Times New Roman" pitchFamily="18" charset="0"/>
                <a:cs typeface="Times New Roman" pitchFamily="18" charset="0"/>
              </a:rPr>
              <a:t>)CuO</a:t>
            </a:r>
            <a:r>
              <a:rPr lang="en-US" sz="2800" b="1" baseline="-25000" dirty="0" smtClean="0">
                <a:solidFill>
                  <a:srgbClr val="004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285750" indent="-171450" algn="ctr">
              <a:lnSpc>
                <a:spcPct val="150000"/>
              </a:lnSpc>
            </a:pPr>
            <a:r>
              <a:rPr lang="en-US" sz="2800" b="1" dirty="0" smtClean="0">
                <a:solidFill>
                  <a:srgbClr val="004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</a:t>
            </a:r>
            <a:r>
              <a:rPr lang="en-US" sz="2800" b="1" i="1" dirty="0" smtClean="0">
                <a:solidFill>
                  <a:srgbClr val="004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smtClean="0">
                <a:solidFill>
                  <a:srgbClr val="004000"/>
                </a:solidFill>
                <a:latin typeface="Times New Roman" pitchFamily="18" charset="0"/>
                <a:cs typeface="Times New Roman" pitchFamily="18" charset="0"/>
              </a:rPr>
              <a:t> = 1 </a:t>
            </a:r>
            <a:r>
              <a:rPr lang="en-US" sz="2400" dirty="0" smtClean="0">
                <a:solidFill>
                  <a:srgbClr val="004000"/>
                </a:solidFill>
                <a:latin typeface="Times New Roman" pitchFamily="18" charset="0"/>
                <a:cs typeface="Times New Roman" pitchFamily="18" charset="0"/>
              </a:rPr>
              <a:t>(rule 1a) </a:t>
            </a:r>
            <a:r>
              <a:rPr lang="en-US" sz="2800" b="1" dirty="0" smtClean="0">
                <a:solidFill>
                  <a:srgbClr val="004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 ½</a:t>
            </a:r>
            <a:r>
              <a:rPr lang="en-US" sz="2800" dirty="0" smtClean="0">
                <a:solidFill>
                  <a:srgbClr val="004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4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(rule 1b) </a:t>
            </a:r>
            <a:r>
              <a:rPr lang="en-US" sz="2800" b="1" dirty="0" smtClean="0">
                <a:solidFill>
                  <a:srgbClr val="004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 ½</a:t>
            </a:r>
            <a:r>
              <a:rPr lang="en-US" sz="2800" dirty="0" smtClean="0">
                <a:solidFill>
                  <a:srgbClr val="004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endParaRPr lang="en-US" sz="2800" dirty="0">
              <a:solidFill>
                <a:srgbClr val="004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C:\atfdocs\Superconductor\Dale2\C60\APS2016\tc0_c_1p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823" y="990600"/>
            <a:ext cx="5797577" cy="5105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sz="3800" b="1" dirty="0" smtClean="0"/>
              <a:t>Coulombic Based High-</a:t>
            </a:r>
            <a:r>
              <a:rPr lang="en-US" sz="3800" b="1" i="1" dirty="0" smtClean="0"/>
              <a:t>T</a:t>
            </a:r>
            <a:r>
              <a:rPr lang="en-US" sz="3800" b="1" baseline="-25000" dirty="0" smtClean="0"/>
              <a:t>C</a:t>
            </a:r>
            <a:r>
              <a:rPr lang="en-US" sz="3800" b="1" dirty="0" smtClean="0"/>
              <a:t> Model </a:t>
            </a:r>
            <a:r>
              <a:rPr lang="en-US" sz="3800" b="1" dirty="0" smtClean="0">
                <a:sym typeface="Symbol"/>
              </a:rPr>
              <a:t> </a:t>
            </a:r>
            <a:r>
              <a:rPr lang="en-US" sz="3800" b="1" dirty="0" smtClean="0"/>
              <a:t>Results</a:t>
            </a:r>
            <a:endParaRPr lang="en-US" sz="3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457200" cy="365125"/>
          </a:xfrm>
        </p:spPr>
        <p:txBody>
          <a:bodyPr/>
          <a:lstStyle/>
          <a:p>
            <a:fld id="{0EE520CA-6030-4B45-B06D-1C937E3BF53B}" type="slidenum">
              <a:rPr lang="en-US" sz="1400" smtClean="0"/>
              <a:pPr/>
              <a:t>8</a:t>
            </a:fld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92875"/>
            <a:ext cx="8229600" cy="365125"/>
          </a:xfrm>
        </p:spPr>
        <p:txBody>
          <a:bodyPr/>
          <a:lstStyle/>
          <a:p>
            <a:r>
              <a:rPr lang="en-US" dirty="0" smtClean="0"/>
              <a:t>S25  7  </a:t>
            </a:r>
            <a:r>
              <a:rPr lang="en-US" dirty="0" err="1" smtClean="0"/>
              <a:t>Harshman</a:t>
            </a:r>
            <a:r>
              <a:rPr lang="en-US" dirty="0" smtClean="0"/>
              <a:t> - </a:t>
            </a:r>
            <a:r>
              <a:rPr lang="en-US" dirty="0" err="1" smtClean="0"/>
              <a:t>Fiory</a:t>
            </a:r>
            <a:r>
              <a:rPr lang="en-US" dirty="0" smtClean="0"/>
              <a:t>  Optimal High-</a:t>
            </a:r>
            <a:r>
              <a:rPr lang="en-US" i="1" dirty="0" smtClean="0"/>
              <a:t>T</a:t>
            </a:r>
            <a:r>
              <a:rPr lang="en-US" baseline="-25000" dirty="0" smtClean="0"/>
              <a:t>C</a:t>
            </a:r>
            <a:r>
              <a:rPr lang="en-US" dirty="0" smtClean="0"/>
              <a:t>  Superconductivity in Cs</a:t>
            </a:r>
            <a:r>
              <a:rPr lang="en-US" baseline="-25000" dirty="0" smtClean="0"/>
              <a:t>3</a:t>
            </a:r>
            <a:r>
              <a:rPr lang="en-US" dirty="0" smtClean="0"/>
              <a:t>C</a:t>
            </a:r>
            <a:r>
              <a:rPr lang="en-US" baseline="-25000" dirty="0" smtClean="0"/>
              <a:t>60</a:t>
            </a:r>
            <a:endParaRPr lang="en-US" sz="16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5791200" y="1981200"/>
            <a:ext cx="3505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spc="15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1" spc="150" baseline="-25000" dirty="0" smtClean="0">
                <a:latin typeface="Times New Roman" pitchFamily="18" charset="0"/>
                <a:cs typeface="Times New Roman" pitchFamily="18" charset="0"/>
              </a:rPr>
              <a:t>C0</a:t>
            </a:r>
            <a:r>
              <a:rPr lang="en-US" sz="2400" b="1" spc="150" baseline="30000" dirty="0" smtClean="0">
                <a:latin typeface="Times New Roman" pitchFamily="18" charset="0"/>
                <a:cs typeface="Times New Roman" pitchFamily="18" charset="0"/>
              </a:rPr>
              <a:t>calc.</a:t>
            </a:r>
            <a:r>
              <a:rPr lang="en-US" sz="2400" b="1" spc="15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b="1" i="1" spc="15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="1" spc="150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 spc="150" baseline="30000" dirty="0" smtClean="0">
                <a:latin typeface="Times New Roman" pitchFamily="18" charset="0"/>
                <a:cs typeface="Times New Roman" pitchFamily="18" charset="0"/>
              </a:rPr>
              <a:t>–1</a:t>
            </a:r>
            <a:r>
              <a:rPr lang="en-US" sz="2400" b="1" i="1" spc="15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b="1" spc="15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spc="150" dirty="0" smtClean="0">
                <a:latin typeface="Times New Roman" pitchFamily="18" charset="0"/>
                <a:cs typeface="Times New Roman" pitchFamily="18" charset="0"/>
                <a:sym typeface="Symbol"/>
              </a:rPr>
              <a:t></a:t>
            </a:r>
            <a:r>
              <a:rPr lang="en-US" sz="2400" b="1" spc="15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spc="150" dirty="0" err="1" smtClean="0">
                <a:latin typeface="Times New Roman" pitchFamily="18" charset="0"/>
                <a:cs typeface="Times New Roman" pitchFamily="18" charset="0"/>
              </a:rPr>
              <a:t>ℓζ</a:t>
            </a:r>
            <a:r>
              <a:rPr lang="en-US" sz="2400" b="1" spc="15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spc="150" baseline="30000" dirty="0" smtClean="0">
                <a:latin typeface="Times New Roman" pitchFamily="18" charset="0"/>
                <a:cs typeface="Times New Roman" pitchFamily="18" charset="0"/>
              </a:rPr>
              <a:t>–1</a:t>
            </a:r>
            <a:endParaRPr lang="en-US" sz="2400" b="1" spc="15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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0.00747 Å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 2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8229600" y="2379662"/>
          <a:ext cx="255588" cy="363538"/>
        </p:xfrm>
        <a:graphic>
          <a:graphicData uri="http://schemas.openxmlformats.org/presentationml/2006/ole">
            <p:oleObj spid="_x0000_s2055" name="Equation" r:id="rId5" imgW="126780" imgH="164814" progId="Equation.3">
              <p:embed/>
            </p:oleObj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flipH="1" flipV="1">
            <a:off x="4572000" y="2057400"/>
            <a:ext cx="12192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248400" y="3657600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Cs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spc="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A15, </a:t>
            </a:r>
            <a:r>
              <a:rPr lang="en-US" sz="2400" spc="1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fcc</a:t>
            </a:r>
            <a:endParaRPr lang="en-US" sz="2400" spc="1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spc="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This work</a:t>
            </a:r>
            <a:endParaRPr lang="en-US" sz="2400" spc="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838200" y="1676400"/>
          <a:ext cx="6519862" cy="1247775"/>
        </p:xfrm>
        <a:graphic>
          <a:graphicData uri="http://schemas.openxmlformats.org/presentationml/2006/ole">
            <p:oleObj spid="_x0000_s46086" name="Document" r:id="rId4" imgW="6147752" imgH="1186098" progId="Word.Document.12">
              <p:embed/>
            </p:oleObj>
          </a:graphicData>
        </a:graphic>
      </p:graphicFrame>
      <p:pic>
        <p:nvPicPr>
          <p:cNvPr id="46083" name="Picture 3" descr="C:\atfdocs\Superconductor\Dale2\C60\APS2016\a15_cs3c60m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2971800"/>
            <a:ext cx="3364177" cy="3204685"/>
          </a:xfrm>
          <a:prstGeom prst="rect">
            <a:avLst/>
          </a:prstGeom>
          <a:noFill/>
        </p:spPr>
      </p:pic>
      <p:pic>
        <p:nvPicPr>
          <p:cNvPr id="45058" name="Picture 2" descr="C:\atfdocs\Superconductor\Dale2\C60\APS2016\TypeI-TypeIIp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2590800"/>
            <a:ext cx="3372314" cy="386752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52400"/>
            <a:ext cx="9144000" cy="1066800"/>
          </a:xfrm>
        </p:spPr>
        <p:txBody>
          <a:bodyPr>
            <a:normAutofit/>
          </a:bodyPr>
          <a:lstStyle/>
          <a:p>
            <a:r>
              <a:rPr lang="en-US" sz="3800" b="1" dirty="0" smtClean="0"/>
              <a:t>Extending High-</a:t>
            </a:r>
            <a:r>
              <a:rPr lang="en-US" sz="3800" b="1" i="1" dirty="0" smtClean="0"/>
              <a:t>T</a:t>
            </a:r>
            <a:r>
              <a:rPr lang="en-US" sz="3800" b="1" baseline="-25000" dirty="0" smtClean="0"/>
              <a:t>C</a:t>
            </a:r>
            <a:r>
              <a:rPr lang="en-US" sz="3800" b="1" dirty="0" smtClean="0"/>
              <a:t> Layer Model to Cs</a:t>
            </a:r>
            <a:r>
              <a:rPr lang="en-US" sz="3800" b="1" baseline="-25000" dirty="0" smtClean="0"/>
              <a:t>3</a:t>
            </a:r>
            <a:r>
              <a:rPr lang="en-US" sz="3800" b="1" dirty="0" smtClean="0"/>
              <a:t>C</a:t>
            </a:r>
            <a:r>
              <a:rPr lang="en-US" sz="3800" b="1" baseline="-25000" dirty="0" smtClean="0"/>
              <a:t>60</a:t>
            </a:r>
            <a:endParaRPr lang="en-US" sz="3800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200" y="6492875"/>
            <a:ext cx="457200" cy="365125"/>
          </a:xfrm>
        </p:spPr>
        <p:txBody>
          <a:bodyPr/>
          <a:lstStyle/>
          <a:p>
            <a:fld id="{0EE520CA-6030-4B45-B06D-1C937E3BF53B}" type="slidenum">
              <a:rPr lang="en-US" sz="1400" smtClean="0"/>
              <a:pPr/>
              <a:t>9</a:t>
            </a:fld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92875"/>
            <a:ext cx="8229600" cy="365125"/>
          </a:xfrm>
        </p:spPr>
        <p:txBody>
          <a:bodyPr/>
          <a:lstStyle/>
          <a:p>
            <a:r>
              <a:rPr lang="en-US" dirty="0" smtClean="0"/>
              <a:t>S25  7  </a:t>
            </a:r>
            <a:r>
              <a:rPr lang="en-US" dirty="0" err="1" smtClean="0"/>
              <a:t>Harshman</a:t>
            </a:r>
            <a:r>
              <a:rPr lang="en-US" dirty="0" smtClean="0"/>
              <a:t> - </a:t>
            </a:r>
            <a:r>
              <a:rPr lang="en-US" dirty="0" err="1" smtClean="0"/>
              <a:t>Fiory</a:t>
            </a:r>
            <a:r>
              <a:rPr lang="en-US" dirty="0" smtClean="0"/>
              <a:t>  Optimal High-</a:t>
            </a:r>
            <a:r>
              <a:rPr lang="en-US" i="1" dirty="0" smtClean="0"/>
              <a:t>T</a:t>
            </a:r>
            <a:r>
              <a:rPr lang="en-US" baseline="-25000" dirty="0" smtClean="0"/>
              <a:t>C</a:t>
            </a:r>
            <a:r>
              <a:rPr lang="en-US" dirty="0" smtClean="0"/>
              <a:t>  Superconductivity in Cs</a:t>
            </a:r>
            <a:r>
              <a:rPr lang="en-US" baseline="-25000" dirty="0" smtClean="0"/>
              <a:t>3</a:t>
            </a:r>
            <a:r>
              <a:rPr lang="en-US" dirty="0" smtClean="0"/>
              <a:t>C</a:t>
            </a:r>
            <a:r>
              <a:rPr lang="en-US" baseline="-25000" dirty="0" smtClean="0"/>
              <a:t>60</a:t>
            </a:r>
            <a:endParaRPr lang="en-US" sz="1600" baseline="-25000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-817221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-817221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-817221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Subtitle 2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3810000" cy="21336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spc="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A15 Cs</a:t>
            </a:r>
            <a:r>
              <a:rPr lang="en-US" sz="2800" spc="1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spc="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spc="1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en-US" sz="2800" spc="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Structure</a:t>
            </a:r>
            <a:r>
              <a:rPr lang="en-US" sz="2400" spc="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spc="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spc="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bcc C</a:t>
            </a:r>
            <a:r>
              <a:rPr lang="en-US" sz="2400" spc="1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en-US" sz="2400" spc="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Ordered Packing</a:t>
            </a:r>
            <a:br>
              <a:rPr lang="en-US" sz="2400" spc="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spc="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spc="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spc="1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Cs on 6</a:t>
            </a:r>
            <a:r>
              <a:rPr lang="en-US" sz="2400" b="1" i="1" spc="1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spc="1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Tetrahedral Interstitial Sites</a:t>
            </a:r>
            <a:endParaRPr lang="en-US" sz="2400" b="1" spc="1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Subtitle 2"/>
          <p:cNvSpPr txBox="1">
            <a:spLocks/>
          </p:cNvSpPr>
          <p:nvPr/>
        </p:nvSpPr>
        <p:spPr>
          <a:xfrm>
            <a:off x="6324600" y="990600"/>
            <a:ext cx="23622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3886200" y="685800"/>
            <a:ext cx="5257800" cy="2514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Two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Charge Reservoirs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Model 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Type I   = 1   Type II   = 1</a:t>
            </a:r>
            <a:endParaRPr kumimoji="0" lang="en-US" sz="240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en-US" sz="2800" noProof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Type I </a:t>
            </a:r>
            <a:r>
              <a:rPr lang="en-US" sz="2800" noProof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60 C on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en-US" sz="2800" noProof="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ucky</a:t>
            </a:r>
            <a:r>
              <a:rPr lang="en-US" sz="2800" noProof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Ball</a:t>
            </a:r>
            <a:r>
              <a:rPr lang="en-US" sz="2800" noProof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aseline="-25000" noProof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aseline="-25000" noProof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Type II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 12 n-n Cs on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Icosahedron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48287" y="6096000"/>
            <a:ext cx="26957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b="1" baseline="-25000" dirty="0" smtClean="0">
                <a:latin typeface="Times New Roman" pitchFamily="18" charset="0"/>
                <a:cs typeface="Times New Roman" pitchFamily="18" charset="0"/>
              </a:rPr>
              <a:t>C60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= 148.922 (Å</a:t>
            </a:r>
            <a:r>
              <a:rPr lang="en-US" sz="20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2000" b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172200"/>
            <a:ext cx="40743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after Y.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Takabayashi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., Science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323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1585 (2009).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3167</TotalTime>
  <Words>518</Words>
  <Application>Microsoft Office PowerPoint</Application>
  <PresentationFormat>On-screen Show (4:3)</PresentationFormat>
  <Paragraphs>179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Office Theme</vt:lpstr>
      <vt:lpstr>1_Custom Design</vt:lpstr>
      <vt:lpstr>Custom Design</vt:lpstr>
      <vt:lpstr>Equation</vt:lpstr>
      <vt:lpstr>Document</vt:lpstr>
      <vt:lpstr>S25  7   Optimal High-TC   Superconductivity in Cs3C60 </vt:lpstr>
      <vt:lpstr>Superconducting TC in A3C60 Systems</vt:lpstr>
      <vt:lpstr>Coulombic-Based Layered High-TC Model</vt:lpstr>
      <vt:lpstr>High-TC Optimal Transition Temperature</vt:lpstr>
      <vt:lpstr>Theoretical High-TC Model</vt:lpstr>
      <vt:lpstr>Determining Factional Charge </vt:lpstr>
      <vt:lpstr>Slide 7</vt:lpstr>
      <vt:lpstr>Coulombic Based High-TC Model  Results</vt:lpstr>
      <vt:lpstr>Extending High-TC Layer Model to Cs3C60</vt:lpstr>
      <vt:lpstr>High-TC Model A15 Cs3C60 Interaction Distance  </vt:lpstr>
      <vt:lpstr>High-TC Model fcc Cs3C60</vt:lpstr>
      <vt:lpstr>Calculating TC0 for Cs3C60</vt:lpstr>
      <vt:lpstr>Results for Cs3C60</vt:lpstr>
      <vt:lpstr>Conclusions</vt:lpstr>
      <vt:lpstr>Acknowledgements</vt:lpstr>
    </vt:vector>
  </TitlesOfParts>
  <Company>New Jersey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at</dc:creator>
  <cp:lastModifiedBy>af2</cp:lastModifiedBy>
  <cp:revision>244</cp:revision>
  <dcterms:created xsi:type="dcterms:W3CDTF">2016-02-29T20:33:37Z</dcterms:created>
  <dcterms:modified xsi:type="dcterms:W3CDTF">2016-03-17T11:30:54Z</dcterms:modified>
</cp:coreProperties>
</file>